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67" r:id="rId5"/>
    <p:sldId id="268" r:id="rId6"/>
    <p:sldId id="273" r:id="rId7"/>
    <p:sldId id="274" r:id="rId8"/>
    <p:sldId id="271" r:id="rId9"/>
    <p:sldId id="276" r:id="rId10"/>
    <p:sldId id="278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7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90D11-E070-40AC-AA72-4DBAB6939F58}" type="datetimeFigureOut">
              <a:rPr lang="en-GB" smtClean="0"/>
              <a:pPr/>
              <a:t>22/12/2019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3B4FA-5BC8-4237-85DC-B8896E0DAB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8740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93FC-ADBE-45C3-B83A-A0F6D63565EE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A2E1-11B2-4776-BC90-E912AF541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9494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F9D5-8E7B-40F9-AA38-691F47C1FEC4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25F74-00BB-474B-80CD-697A82554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892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9F10-F8F3-4004-9C90-0800C365A59F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116C-E47A-49CF-B7F1-EA29B041B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036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3F86-4C75-4B98-BD16-550C34AECFE1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0D8FE-5E8A-41F2-9AF1-7B64EE27B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727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6911-D412-44EF-9E44-9545CE5FAE49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BA407-727B-4177-B7A2-3DA0179D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7628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1783-1EAC-4261-9BAE-337FBDF01730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F9F7-440A-4462-AAE7-CB6A121D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039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68CD-0516-494C-B443-8D5EAB7A9E54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A0014-0405-4DA9-9E54-756462DA9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8534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6207-4814-4F32-BC30-32FB093B801D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1698-6B3E-4C9A-80DB-423FFC0B3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452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F86E-D36E-4C72-9948-B306CE6F1620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7750-A9E6-4A51-AF25-057F1055C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8884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F836-E007-4608-8830-61605C63DE62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7D442-9C41-4D12-B85D-92D692A803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170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2C9C-6B84-4D74-B21B-F3464D5A2768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133DA-4F6F-4080-8F2A-0E61FBB2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65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167DAE-4878-4EFB-8D78-5CA3922A89F9}" type="datetimeFigureOut">
              <a:rPr lang="en-US" altLang="en-US"/>
              <a:pPr>
                <a:defRPr/>
              </a:pPr>
              <a:t>12/22/2019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110F8DB-28BE-4E51-96AA-E026B2BD52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bmh.manchester.ac.uk/healtheconomics/research/Reports/EighthNationalGPWorklifeSurveyreport/" TargetMode="External"/><Relationship Id="rId2" Type="http://schemas.openxmlformats.org/officeDocument/2006/relationships/hyperlink" Target="http://www.sspc.ac.uk/media/media_486342_e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2130425"/>
            <a:ext cx="7013575" cy="147002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What’s happened to QOF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1325" y="4381500"/>
            <a:ext cx="64008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dirty="0" smtClean="0"/>
              <a:t>Bruce Guthrie</a:t>
            </a:r>
          </a:p>
          <a:p>
            <a:pPr algn="l" eaLnBrk="1" hangingPunct="1">
              <a:defRPr/>
            </a:pPr>
            <a:r>
              <a:rPr lang="en-US" sz="2400" dirty="0" smtClean="0"/>
              <a:t>Professor of General Practice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793750"/>
          </a:xfrm>
        </p:spPr>
        <p:txBody>
          <a:bodyPr/>
          <a:lstStyle/>
          <a:p>
            <a:pPr eaLnBrk="1" hangingPunct="1"/>
            <a:endParaRPr lang="en-GB" altLang="en-US" b="1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0051" y="0"/>
            <a:ext cx="10266947" cy="6858000"/>
          </a:xfrm>
        </p:spPr>
      </p:pic>
    </p:spTree>
    <p:extLst>
      <p:ext uri="{BB962C8B-B14F-4D97-AF65-F5344CB8AC3E}">
        <p14:creationId xmlns="" xmlns:p14="http://schemas.microsoft.com/office/powerpoint/2010/main" val="11696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What was the QOF bargain?</a:t>
            </a:r>
            <a:endParaRPr lang="en-GB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166938"/>
            <a:ext cx="8229600" cy="3959225"/>
          </a:xfrm>
        </p:spPr>
        <p:txBody>
          <a:bodyPr/>
          <a:lstStyle/>
          <a:p>
            <a:r>
              <a:rPr lang="en-GB" altLang="en-US" dirty="0"/>
              <a:t>Important driver was recruitment and retention crisis</a:t>
            </a:r>
          </a:p>
          <a:p>
            <a:pPr lvl="1"/>
            <a:r>
              <a:rPr lang="en-GB" altLang="en-US" dirty="0"/>
              <a:t>GPs get increased income/ better working lives</a:t>
            </a:r>
          </a:p>
          <a:p>
            <a:pPr lvl="1"/>
            <a:r>
              <a:rPr lang="en-GB" altLang="en-US" dirty="0"/>
              <a:t>Government gets better quality</a:t>
            </a:r>
          </a:p>
          <a:p>
            <a:r>
              <a:rPr lang="en-GB" altLang="en-US" dirty="0"/>
              <a:t>Pay for performance attractive to payers</a:t>
            </a:r>
          </a:p>
          <a:p>
            <a:r>
              <a:rPr lang="en-GB" altLang="en-US" dirty="0"/>
              <a:t>Quality and Outcomes Framework was huge</a:t>
            </a:r>
          </a:p>
          <a:p>
            <a:r>
              <a:rPr lang="en-GB" altLang="en-US" dirty="0"/>
              <a:t>Did either side get what they wanted</a:t>
            </a:r>
            <a:r>
              <a:rPr lang="en-GB" altLang="en-US" dirty="0" smtClean="0"/>
              <a:t>?</a:t>
            </a:r>
            <a:endParaRPr lang="en-GB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3180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GP income and working </a:t>
            </a:r>
            <a:r>
              <a:rPr lang="en-GB" altLang="en-US" b="1" dirty="0" smtClean="0"/>
              <a:t>lives (England)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985963"/>
            <a:ext cx="40386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800" b="0" dirty="0"/>
              <a:t>GP personal </a:t>
            </a:r>
            <a:r>
              <a:rPr lang="en-GB" altLang="en-US" sz="2800" b="0" dirty="0" smtClean="0"/>
              <a:t>income</a:t>
            </a:r>
            <a:endParaRPr lang="en-GB" altLang="en-US" sz="2800" b="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1985963"/>
            <a:ext cx="4189413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2800" b="0" dirty="0"/>
              <a:t>GP satisfaction with </a:t>
            </a:r>
            <a:r>
              <a:rPr lang="en-GB" altLang="en-US" sz="2800" b="0" dirty="0" smtClean="0"/>
              <a:t>work</a:t>
            </a:r>
            <a:endParaRPr lang="en-GB" altLang="en-US" sz="2800" b="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0" y="6302375"/>
            <a:ext cx="3101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>
                <a:hlinkClick r:id="rId2"/>
              </a:rPr>
              <a:t>http://www.sspc.ac.uk/media/media_486342_en.pdf</a:t>
            </a:r>
            <a:endParaRPr lang="en-US" altLang="en-US" sz="1000"/>
          </a:p>
          <a:p>
            <a:endParaRPr lang="en-GB" altLang="en-US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3795713" y="6353175"/>
            <a:ext cx="5435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800"/>
              <a:t>Data from the Eighth National GP Survey</a:t>
            </a:r>
          </a:p>
          <a:p>
            <a:r>
              <a:rPr lang="en-GB" altLang="en-US" sz="800">
                <a:hlinkClick r:id="rId3"/>
              </a:rPr>
              <a:t>http://research.bmh.manchester.ac.uk/healtheconomics/research/Reports/EighthNationalGPWorklifeSurveyreport/</a:t>
            </a:r>
            <a:r>
              <a:rPr lang="en-GB" altLang="en-US" sz="800"/>
              <a:t> </a:t>
            </a:r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551113"/>
            <a:ext cx="4498975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51113"/>
            <a:ext cx="4500563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048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717550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What did QOF achieve?</a:t>
            </a:r>
            <a:endParaRPr lang="en-GB" altLang="en-US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71475" y="1704976"/>
            <a:ext cx="8591549" cy="4421188"/>
          </a:xfrm>
        </p:spPr>
        <p:txBody>
          <a:bodyPr/>
          <a:lstStyle/>
          <a:p>
            <a:r>
              <a:rPr lang="en-GB" altLang="en-US" dirty="0"/>
              <a:t>Some improvement in quality (complicated)</a:t>
            </a:r>
          </a:p>
          <a:p>
            <a:r>
              <a:rPr lang="en-GB" altLang="en-US" dirty="0"/>
              <a:t>Reductions in inequalities at practice level</a:t>
            </a:r>
          </a:p>
          <a:p>
            <a:r>
              <a:rPr lang="en-GB" altLang="en-US" dirty="0"/>
              <a:t>Evidence of change in organisation of care</a:t>
            </a:r>
          </a:p>
          <a:p>
            <a:pPr lvl="1"/>
            <a:r>
              <a:rPr lang="en-GB" altLang="en-US" dirty="0"/>
              <a:t>Nurse led chronic disease care</a:t>
            </a:r>
          </a:p>
          <a:p>
            <a:pPr lvl="1"/>
            <a:r>
              <a:rPr lang="en-GB" altLang="en-US" dirty="0"/>
              <a:t>Specialist (fragmented) model of care</a:t>
            </a:r>
          </a:p>
          <a:p>
            <a:r>
              <a:rPr lang="en-GB" altLang="en-US" dirty="0"/>
              <a:t>Implementation failures</a:t>
            </a:r>
          </a:p>
          <a:p>
            <a:pPr lvl="1"/>
            <a:r>
              <a:rPr lang="en-GB" altLang="en-US" dirty="0"/>
              <a:t>Payment formula wrong (capitation not great either)</a:t>
            </a:r>
          </a:p>
          <a:p>
            <a:pPr lvl="1"/>
            <a:r>
              <a:rPr lang="en-GB" altLang="en-US" dirty="0"/>
              <a:t>Later indicators less successful (</a:t>
            </a:r>
            <a:r>
              <a:rPr lang="en-GB" altLang="en-US" dirty="0" err="1"/>
              <a:t>eg</a:t>
            </a:r>
            <a:r>
              <a:rPr lang="en-GB" altLang="en-US" dirty="0"/>
              <a:t> depression)</a:t>
            </a:r>
          </a:p>
          <a:p>
            <a:pPr lvl="1"/>
            <a:r>
              <a:rPr lang="en-GB" altLang="en-US" dirty="0"/>
              <a:t>Ran out of indicators that were “</a:t>
            </a:r>
            <a:r>
              <a:rPr lang="en-GB" altLang="en-US" dirty="0" err="1"/>
              <a:t>QOFable</a:t>
            </a:r>
            <a:r>
              <a:rPr lang="en-GB" altLang="en-US" dirty="0"/>
              <a:t>”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029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688975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What happens when QOF stops?</a:t>
            </a:r>
            <a:endParaRPr lang="en-GB" altLang="en-US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867025"/>
            <a:ext cx="8229600" cy="3586162"/>
          </a:xfrm>
        </p:spPr>
        <p:txBody>
          <a:bodyPr/>
          <a:lstStyle/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sz="2800" dirty="0" smtClean="0"/>
              <a:t>Segmented </a:t>
            </a:r>
            <a:r>
              <a:rPr lang="en-GB" altLang="en-US" sz="2800" dirty="0"/>
              <a:t>regression analysis – all changes stat sig</a:t>
            </a:r>
          </a:p>
          <a:p>
            <a:r>
              <a:rPr lang="en-GB" altLang="en-US" sz="2800" dirty="0"/>
              <a:t>Can’t distinguish changed documentation vs practice</a:t>
            </a:r>
          </a:p>
          <a:p>
            <a:pPr eaLnBrk="1" hangingPunct="1"/>
            <a:endParaRPr lang="en-GB" altLang="en-US" dirty="0" smtClean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19288"/>
            <a:ext cx="4500563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157663" y="6453188"/>
            <a:ext cx="50942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Minchin M et al. New England Journal of Medicine 2018;379(10):948-57</a:t>
            </a:r>
            <a:endParaRPr lang="en-GB" altLang="en-US" sz="12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36750"/>
            <a:ext cx="45005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708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688975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What happens when QOF stops?</a:t>
            </a:r>
            <a:endParaRPr lang="en-GB" altLang="en-US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867025"/>
            <a:ext cx="8229600" cy="3586162"/>
          </a:xfrm>
        </p:spPr>
        <p:txBody>
          <a:bodyPr/>
          <a:lstStyle/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sz="2800" dirty="0" smtClean="0"/>
              <a:t>Segmented </a:t>
            </a:r>
            <a:r>
              <a:rPr lang="en-GB" altLang="en-US" sz="2800" dirty="0"/>
              <a:t>regression analysis – all changes stat sig</a:t>
            </a:r>
          </a:p>
          <a:p>
            <a:r>
              <a:rPr lang="en-GB" altLang="en-US" sz="2800" dirty="0"/>
              <a:t>Can’t distinguish changed documentation vs practice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157663" y="6453188"/>
            <a:ext cx="50942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Minchin M et al. New England Journal of Medicine 2018;379(10):948-57</a:t>
            </a:r>
            <a:endParaRPr lang="en-GB" altLang="en-US" sz="12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51" y="1774553"/>
            <a:ext cx="4500000" cy="3260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526" y="1774553"/>
            <a:ext cx="4500000" cy="32605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3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688975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What happens when QOF stops?</a:t>
            </a:r>
            <a:endParaRPr lang="en-GB" altLang="en-US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867025"/>
            <a:ext cx="8229600" cy="3586162"/>
          </a:xfrm>
        </p:spPr>
        <p:txBody>
          <a:bodyPr/>
          <a:lstStyle/>
          <a:p>
            <a:endParaRPr lang="en-GB" altLang="en-US" dirty="0" smtClean="0"/>
          </a:p>
          <a:p>
            <a:endParaRPr lang="en-GB" altLang="en-US" dirty="0"/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sz="2800" dirty="0" smtClean="0"/>
              <a:t>Segmented </a:t>
            </a:r>
            <a:r>
              <a:rPr lang="en-GB" altLang="en-US" sz="2800" dirty="0"/>
              <a:t>regression analysis – all changes stat sig</a:t>
            </a:r>
          </a:p>
          <a:p>
            <a:r>
              <a:rPr lang="en-GB" altLang="en-US" sz="2800" dirty="0"/>
              <a:t>Can’t distinguish changed documentation vs practice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4157663" y="6453188"/>
            <a:ext cx="50942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Minchin M et al. New England Journal of Medicine 2018;379(10):948-57</a:t>
            </a:r>
            <a:endParaRPr lang="en-GB" altLang="en-US" sz="12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8" y="1756032"/>
            <a:ext cx="4500000" cy="32538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7137" y="1756032"/>
            <a:ext cx="4500000" cy="32605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2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793750"/>
          </a:xfrm>
        </p:spPr>
        <p:txBody>
          <a:bodyPr/>
          <a:lstStyle/>
          <a:p>
            <a:pPr eaLnBrk="1" hangingPunct="1"/>
            <a:r>
              <a:rPr lang="en-GB" altLang="en-US" b="1" dirty="0" smtClean="0"/>
              <a:t>What does it mean?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9550" y="1790700"/>
            <a:ext cx="8820150" cy="465772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QOF didn’t always measure what mattered</a:t>
            </a:r>
          </a:p>
          <a:p>
            <a:pPr lvl="1" eaLnBrk="1" hangingPunct="1"/>
            <a:r>
              <a:rPr lang="en-GB" altLang="en-US" dirty="0" smtClean="0"/>
              <a:t>Who cares about measuring cholesterol annually?</a:t>
            </a:r>
          </a:p>
          <a:p>
            <a:pPr eaLnBrk="1" hangingPunct="1"/>
            <a:r>
              <a:rPr lang="en-GB" altLang="en-US" dirty="0"/>
              <a:t>Throwing the baby out with the bathwater?</a:t>
            </a:r>
          </a:p>
          <a:p>
            <a:pPr lvl="1" eaLnBrk="1" hangingPunct="1"/>
            <a:r>
              <a:rPr lang="en-GB" altLang="en-US" dirty="0"/>
              <a:t>We do care about regular blood pressure measurement and control</a:t>
            </a:r>
          </a:p>
          <a:p>
            <a:pPr lvl="1" eaLnBrk="1" hangingPunct="1"/>
            <a:r>
              <a:rPr lang="en-GB" altLang="en-US" dirty="0"/>
              <a:t>We do care about many diabetes processes and intermediate outcomes</a:t>
            </a:r>
          </a:p>
          <a:p>
            <a:pPr lvl="1" eaLnBrk="1" hangingPunct="1"/>
            <a:r>
              <a:rPr lang="en-GB" altLang="en-US" dirty="0"/>
              <a:t>We do care about medication review</a:t>
            </a:r>
          </a:p>
          <a:p>
            <a:pPr eaLnBrk="1" hangingPunct="1"/>
            <a:r>
              <a:rPr lang="en-GB" altLang="en-US" dirty="0" smtClean="0"/>
              <a:t>Payers dilemma – how do you know it’s worked?</a:t>
            </a:r>
          </a:p>
        </p:txBody>
      </p:sp>
    </p:spTree>
    <p:extLst>
      <p:ext uri="{BB962C8B-B14F-4D97-AF65-F5344CB8AC3E}">
        <p14:creationId xmlns="" xmlns:p14="http://schemas.microsoft.com/office/powerpoint/2010/main" val="38651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8850"/>
            <a:ext cx="1206000" cy="578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517175"/>
          </a:xfrm>
        </p:spPr>
        <p:txBody>
          <a:bodyPr/>
          <a:lstStyle/>
          <a:p>
            <a:pPr eaLnBrk="1" hangingPunct="1"/>
            <a:r>
              <a:rPr lang="en-GB" altLang="en-US" b="1" dirty="0"/>
              <a:t>Summary</a:t>
            </a:r>
            <a:endParaRPr lang="en-GB" altLang="en-US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9550" y="1514126"/>
            <a:ext cx="8820150" cy="4934300"/>
          </a:xfrm>
        </p:spPr>
        <p:txBody>
          <a:bodyPr/>
          <a:lstStyle/>
          <a:p>
            <a:r>
              <a:rPr lang="en-GB" altLang="en-US" dirty="0"/>
              <a:t>P4P small effects on introduction</a:t>
            </a:r>
          </a:p>
          <a:p>
            <a:pPr lvl="1"/>
            <a:r>
              <a:rPr lang="en-GB" altLang="en-US" dirty="0"/>
              <a:t>Initial indicators aligned with internal motivation</a:t>
            </a:r>
          </a:p>
          <a:p>
            <a:pPr lvl="1"/>
            <a:r>
              <a:rPr lang="en-GB" altLang="en-US" dirty="0"/>
              <a:t>Some later indicators were not (and failed)</a:t>
            </a:r>
          </a:p>
          <a:p>
            <a:r>
              <a:rPr lang="en-GB" altLang="en-US" dirty="0"/>
              <a:t>Effects appear to be lost on withdrawal</a:t>
            </a:r>
          </a:p>
          <a:p>
            <a:pPr lvl="1"/>
            <a:r>
              <a:rPr lang="en-GB" altLang="en-US" dirty="0" smtClean="0"/>
              <a:t>Need </a:t>
            </a:r>
            <a:r>
              <a:rPr lang="en-GB" altLang="en-US" dirty="0"/>
              <a:t>to examine actual treatment and care</a:t>
            </a:r>
            <a:r>
              <a:rPr lang="en-GB" altLang="en-US" dirty="0" smtClean="0"/>
              <a:t>...</a:t>
            </a:r>
          </a:p>
          <a:p>
            <a:pPr lvl="1"/>
            <a:r>
              <a:rPr lang="en-GB" altLang="en-US" dirty="0" smtClean="0"/>
              <a:t>… but it is worrying</a:t>
            </a:r>
            <a:endParaRPr lang="en-GB" altLang="en-US" dirty="0"/>
          </a:p>
          <a:p>
            <a:r>
              <a:rPr lang="en-GB" altLang="en-US" dirty="0"/>
              <a:t>Embed in wider improvement programmes?</a:t>
            </a:r>
          </a:p>
          <a:p>
            <a:pPr lvl="1"/>
            <a:r>
              <a:rPr lang="en-GB" altLang="en-US" dirty="0"/>
              <a:t>May buy </a:t>
            </a:r>
            <a:r>
              <a:rPr lang="en-GB" altLang="en-US" dirty="0" smtClean="0"/>
              <a:t>engagement -&gt; </a:t>
            </a:r>
            <a:r>
              <a:rPr lang="en-GB" altLang="en-US" dirty="0"/>
              <a:t>use other methods to win hearts </a:t>
            </a:r>
            <a:r>
              <a:rPr lang="en-GB" altLang="en-US" dirty="0" smtClean="0"/>
              <a:t>and </a:t>
            </a:r>
            <a:r>
              <a:rPr lang="en-GB" altLang="en-US" dirty="0"/>
              <a:t>minds, </a:t>
            </a:r>
            <a:r>
              <a:rPr lang="en-GB" altLang="en-US" dirty="0" smtClean="0"/>
              <a:t>&amp; </a:t>
            </a:r>
            <a:r>
              <a:rPr lang="en-GB" altLang="en-US" dirty="0"/>
              <a:t>facilitate organisational change?</a:t>
            </a:r>
          </a:p>
          <a:p>
            <a:pPr lvl="1"/>
            <a:r>
              <a:rPr lang="en-GB" altLang="en-US" dirty="0"/>
              <a:t>Could do with more RCTs or planned evaluation… 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680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158</TotalTime>
  <Words>384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pres6</vt:lpstr>
      <vt:lpstr>What’s happened to QOF</vt:lpstr>
      <vt:lpstr>What was the QOF bargain?</vt:lpstr>
      <vt:lpstr>GP income and working lives (England)</vt:lpstr>
      <vt:lpstr>What did QOF achieve?</vt:lpstr>
      <vt:lpstr>What happens when QOF stops?</vt:lpstr>
      <vt:lpstr>What happens when QOF stops?</vt:lpstr>
      <vt:lpstr>What happens when QOF stops?</vt:lpstr>
      <vt:lpstr>What does it mean?</vt:lpstr>
      <vt:lpstr>Summary</vt:lpstr>
      <vt:lpstr>Slide 10</vt:lpstr>
    </vt:vector>
  </TitlesOfParts>
  <Company>The 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Nicola Smith</cp:lastModifiedBy>
  <cp:revision>19</cp:revision>
  <dcterms:created xsi:type="dcterms:W3CDTF">2012-04-25T15:10:26Z</dcterms:created>
  <dcterms:modified xsi:type="dcterms:W3CDTF">2019-12-22T10:46:15Z</dcterms:modified>
</cp:coreProperties>
</file>