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43"/>
  </p:notesMasterIdLst>
  <p:handoutMasterIdLst>
    <p:handoutMasterId r:id="rId44"/>
  </p:handoutMasterIdLst>
  <p:sldIdLst>
    <p:sldId id="524" r:id="rId2"/>
    <p:sldId id="667" r:id="rId3"/>
    <p:sldId id="668" r:id="rId4"/>
    <p:sldId id="680" r:id="rId5"/>
    <p:sldId id="669" r:id="rId6"/>
    <p:sldId id="670" r:id="rId7"/>
    <p:sldId id="671" r:id="rId8"/>
    <p:sldId id="672" r:id="rId9"/>
    <p:sldId id="710" r:id="rId10"/>
    <p:sldId id="674" r:id="rId11"/>
    <p:sldId id="675" r:id="rId12"/>
    <p:sldId id="677" r:id="rId13"/>
    <p:sldId id="678" r:id="rId14"/>
    <p:sldId id="275" r:id="rId15"/>
    <p:sldId id="713" r:id="rId16"/>
    <p:sldId id="714" r:id="rId17"/>
    <p:sldId id="679" r:id="rId18"/>
    <p:sldId id="711" r:id="rId19"/>
    <p:sldId id="682" r:id="rId20"/>
    <p:sldId id="257" r:id="rId21"/>
    <p:sldId id="258" r:id="rId22"/>
    <p:sldId id="259" r:id="rId23"/>
    <p:sldId id="685" r:id="rId24"/>
    <p:sldId id="686" r:id="rId25"/>
    <p:sldId id="687" r:id="rId26"/>
    <p:sldId id="690" r:id="rId27"/>
    <p:sldId id="712" r:id="rId28"/>
    <p:sldId id="691" r:id="rId29"/>
    <p:sldId id="692" r:id="rId30"/>
    <p:sldId id="693" r:id="rId31"/>
    <p:sldId id="700" r:id="rId32"/>
    <p:sldId id="702" r:id="rId33"/>
    <p:sldId id="597" r:id="rId34"/>
    <p:sldId id="694" r:id="rId35"/>
    <p:sldId id="695" r:id="rId36"/>
    <p:sldId id="696" r:id="rId37"/>
    <p:sldId id="705" r:id="rId38"/>
    <p:sldId id="706" r:id="rId39"/>
    <p:sldId id="703" r:id="rId40"/>
    <p:sldId id="699" r:id="rId41"/>
    <p:sldId id="709" r:id="rId42"/>
  </p:sldIdLst>
  <p:sldSz cx="9144000" cy="6858000" type="screen4x3"/>
  <p:notesSz cx="6797675" cy="9928225"/>
  <p:defaultTextStyle>
    <a:defPPr>
      <a:defRPr lang="en-GB"/>
    </a:defPPr>
    <a:lvl1pPr algn="l" rtl="0" eaLnBrk="0" fontAlgn="base" hangingPunct="0">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9pPr>
  </p:defaultTextStyle>
  <p:extLst>
    <p:ext uri="{521415D9-36F7-43E2-AB2F-B90AF26B5E84}">
      <p14:sectionLst xmlns="" xmlns:p14="http://schemas.microsoft.com/office/powerpoint/2010/main">
        <p14:section name="Untitled Section" id="{3215589D-28D9-4AD9-A73F-DF24665681B6}">
          <p14:sldIdLst>
            <p14:sldId id="524"/>
            <p14:sldId id="667"/>
            <p14:sldId id="668"/>
            <p14:sldId id="680"/>
            <p14:sldId id="669"/>
            <p14:sldId id="670"/>
            <p14:sldId id="671"/>
            <p14:sldId id="672"/>
            <p14:sldId id="710"/>
            <p14:sldId id="674"/>
            <p14:sldId id="675"/>
            <p14:sldId id="677"/>
            <p14:sldId id="678"/>
            <p14:sldId id="275"/>
            <p14:sldId id="713"/>
            <p14:sldId id="714"/>
            <p14:sldId id="679"/>
            <p14:sldId id="711"/>
            <p14:sldId id="682"/>
            <p14:sldId id="257"/>
            <p14:sldId id="258"/>
            <p14:sldId id="259"/>
            <p14:sldId id="685"/>
            <p14:sldId id="686"/>
            <p14:sldId id="687"/>
            <p14:sldId id="690"/>
            <p14:sldId id="712"/>
            <p14:sldId id="691"/>
            <p14:sldId id="692"/>
            <p14:sldId id="693"/>
            <p14:sldId id="700"/>
            <p14:sldId id="702"/>
            <p14:sldId id="597"/>
            <p14:sldId id="694"/>
            <p14:sldId id="695"/>
            <p14:sldId id="696"/>
            <p14:sldId id="705"/>
            <p14:sldId id="706"/>
            <p14:sldId id="703"/>
            <p14:sldId id="699"/>
            <p14:sldId id="709"/>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8385DB"/>
    <a:srgbClr val="2202E4"/>
    <a:srgbClr val="FF99CC"/>
    <a:srgbClr val="0E1746"/>
    <a:srgbClr val="0E0E46"/>
    <a:srgbClr val="002B5C"/>
    <a:srgbClr val="82898F"/>
    <a:srgbClr val="00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9" autoAdjust="0"/>
    <p:restoredTop sz="75901" autoAdjust="0"/>
  </p:normalViewPr>
  <p:slideViewPr>
    <p:cSldViewPr>
      <p:cViewPr varScale="1">
        <p:scale>
          <a:sx n="87" d="100"/>
          <a:sy n="87" d="100"/>
        </p:scale>
        <p:origin x="-2304" y="-90"/>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CFB35D-93DA-48CB-A370-8DE57751CCDA}" type="doc">
      <dgm:prSet loTypeId="urn:microsoft.com/office/officeart/2005/8/layout/process1" loCatId="process" qsTypeId="urn:microsoft.com/office/officeart/2005/8/quickstyle/simple1" qsCatId="simple" csTypeId="urn:microsoft.com/office/officeart/2005/8/colors/colorful5" csCatId="colorful" phldr="1"/>
      <dgm:spPr/>
    </dgm:pt>
    <dgm:pt modelId="{F6D965AA-4181-4811-ABB1-E943CAAAC1A6}">
      <dgm:prSet phldrT="[Text]"/>
      <dgm:spPr/>
      <dgm:t>
        <a:bodyPr/>
        <a:lstStyle/>
        <a:p>
          <a:r>
            <a:rPr lang="en-US" dirty="0">
              <a:solidFill>
                <a:schemeClr val="tx1"/>
              </a:solidFill>
            </a:rPr>
            <a:t>School</a:t>
          </a:r>
        </a:p>
      </dgm:t>
    </dgm:pt>
    <dgm:pt modelId="{48F558B7-75B4-4F83-85E6-522340AEC696}" type="parTrans" cxnId="{8E6DACB7-5088-4556-AD8D-7938DAE025F7}">
      <dgm:prSet/>
      <dgm:spPr/>
      <dgm:t>
        <a:bodyPr/>
        <a:lstStyle/>
        <a:p>
          <a:endParaRPr lang="en-US"/>
        </a:p>
      </dgm:t>
    </dgm:pt>
    <dgm:pt modelId="{8FFD9864-F671-4528-A116-788343D962B3}" type="sibTrans" cxnId="{8E6DACB7-5088-4556-AD8D-7938DAE025F7}">
      <dgm:prSet/>
      <dgm:spPr/>
      <dgm:t>
        <a:bodyPr/>
        <a:lstStyle/>
        <a:p>
          <a:endParaRPr lang="en-US"/>
        </a:p>
      </dgm:t>
    </dgm:pt>
    <dgm:pt modelId="{CF012B3A-8D97-484E-A835-153592792CE3}">
      <dgm:prSet phldrT="[Text]"/>
      <dgm:spPr/>
      <dgm:t>
        <a:bodyPr/>
        <a:lstStyle/>
        <a:p>
          <a:r>
            <a:rPr lang="en-US" dirty="0">
              <a:solidFill>
                <a:schemeClr val="tx1"/>
              </a:solidFill>
            </a:rPr>
            <a:t>Medical school</a:t>
          </a:r>
        </a:p>
      </dgm:t>
    </dgm:pt>
    <dgm:pt modelId="{38FAC568-763E-402C-9505-21976AAF46BB}" type="parTrans" cxnId="{D206F4EE-F120-4B7B-8F4B-2A8F47CAD991}">
      <dgm:prSet/>
      <dgm:spPr/>
      <dgm:t>
        <a:bodyPr/>
        <a:lstStyle/>
        <a:p>
          <a:endParaRPr lang="en-US"/>
        </a:p>
      </dgm:t>
    </dgm:pt>
    <dgm:pt modelId="{4938FE50-F2BE-4EAA-A89E-72585F4CA5F3}" type="sibTrans" cxnId="{D206F4EE-F120-4B7B-8F4B-2A8F47CAD991}">
      <dgm:prSet/>
      <dgm:spPr/>
      <dgm:t>
        <a:bodyPr/>
        <a:lstStyle/>
        <a:p>
          <a:endParaRPr lang="en-US"/>
        </a:p>
      </dgm:t>
    </dgm:pt>
    <dgm:pt modelId="{E8BB10E4-0F53-4106-83CE-3BE196820219}">
      <dgm:prSet phldrT="[Text]"/>
      <dgm:spPr/>
      <dgm:t>
        <a:bodyPr/>
        <a:lstStyle/>
        <a:p>
          <a:r>
            <a:rPr lang="en-US" dirty="0">
              <a:solidFill>
                <a:schemeClr val="tx1"/>
              </a:solidFill>
            </a:rPr>
            <a:t>GP retention</a:t>
          </a:r>
        </a:p>
      </dgm:t>
    </dgm:pt>
    <dgm:pt modelId="{EF4CB85F-4F46-4566-B7D0-ECD220CCE607}" type="parTrans" cxnId="{AF50C955-CA5B-4620-80CB-2878EDFEDDA0}">
      <dgm:prSet/>
      <dgm:spPr/>
      <dgm:t>
        <a:bodyPr/>
        <a:lstStyle/>
        <a:p>
          <a:endParaRPr lang="en-US"/>
        </a:p>
      </dgm:t>
    </dgm:pt>
    <dgm:pt modelId="{3CCB5C3A-B8FF-4A22-857F-5B4AE8A0C6C7}" type="sibTrans" cxnId="{AF50C955-CA5B-4620-80CB-2878EDFEDDA0}">
      <dgm:prSet/>
      <dgm:spPr/>
      <dgm:t>
        <a:bodyPr/>
        <a:lstStyle/>
        <a:p>
          <a:endParaRPr lang="en-US"/>
        </a:p>
      </dgm:t>
    </dgm:pt>
    <dgm:pt modelId="{355716FC-0570-471F-9DEB-3E9042B0D38F}">
      <dgm:prSet/>
      <dgm:spPr/>
      <dgm:t>
        <a:bodyPr/>
        <a:lstStyle/>
        <a:p>
          <a:r>
            <a:rPr lang="en-US" dirty="0">
              <a:solidFill>
                <a:schemeClr val="tx1"/>
              </a:solidFill>
            </a:rPr>
            <a:t>GP training</a:t>
          </a:r>
        </a:p>
      </dgm:t>
    </dgm:pt>
    <dgm:pt modelId="{1BC54D66-5C90-4015-A101-AFD13FA2A96F}" type="parTrans" cxnId="{7D621D15-9C55-4668-8996-81ECE5C270D7}">
      <dgm:prSet/>
      <dgm:spPr/>
      <dgm:t>
        <a:bodyPr/>
        <a:lstStyle/>
        <a:p>
          <a:endParaRPr lang="en-US"/>
        </a:p>
      </dgm:t>
    </dgm:pt>
    <dgm:pt modelId="{4C7DDE33-60D9-407C-9E89-7FBCB37D14F2}" type="sibTrans" cxnId="{7D621D15-9C55-4668-8996-81ECE5C270D7}">
      <dgm:prSet/>
      <dgm:spPr/>
      <dgm:t>
        <a:bodyPr/>
        <a:lstStyle/>
        <a:p>
          <a:endParaRPr lang="en-US"/>
        </a:p>
      </dgm:t>
    </dgm:pt>
    <dgm:pt modelId="{C13FC797-35B9-4281-9067-7D35EB336CA0}" type="pres">
      <dgm:prSet presAssocID="{D4CFB35D-93DA-48CB-A370-8DE57751CCDA}" presName="Name0" presStyleCnt="0">
        <dgm:presLayoutVars>
          <dgm:dir/>
          <dgm:resizeHandles val="exact"/>
        </dgm:presLayoutVars>
      </dgm:prSet>
      <dgm:spPr/>
    </dgm:pt>
    <dgm:pt modelId="{6D063823-3A86-40AD-B0EB-A79E5CAA3402}" type="pres">
      <dgm:prSet presAssocID="{F6D965AA-4181-4811-ABB1-E943CAAAC1A6}" presName="node" presStyleLbl="node1" presStyleIdx="0" presStyleCnt="4">
        <dgm:presLayoutVars>
          <dgm:bulletEnabled val="1"/>
        </dgm:presLayoutVars>
      </dgm:prSet>
      <dgm:spPr/>
      <dgm:t>
        <a:bodyPr/>
        <a:lstStyle/>
        <a:p>
          <a:endParaRPr lang="en-GB"/>
        </a:p>
      </dgm:t>
    </dgm:pt>
    <dgm:pt modelId="{A2E9572A-9B27-462C-A38E-7DA6BD5ED8D4}" type="pres">
      <dgm:prSet presAssocID="{8FFD9864-F671-4528-A116-788343D962B3}" presName="sibTrans" presStyleLbl="sibTrans2D1" presStyleIdx="0" presStyleCnt="3"/>
      <dgm:spPr/>
      <dgm:t>
        <a:bodyPr/>
        <a:lstStyle/>
        <a:p>
          <a:endParaRPr lang="en-GB"/>
        </a:p>
      </dgm:t>
    </dgm:pt>
    <dgm:pt modelId="{C379BC88-D8D1-46F6-8D2A-DE516399F0CB}" type="pres">
      <dgm:prSet presAssocID="{8FFD9864-F671-4528-A116-788343D962B3}" presName="connectorText" presStyleLbl="sibTrans2D1" presStyleIdx="0" presStyleCnt="3"/>
      <dgm:spPr/>
      <dgm:t>
        <a:bodyPr/>
        <a:lstStyle/>
        <a:p>
          <a:endParaRPr lang="en-GB"/>
        </a:p>
      </dgm:t>
    </dgm:pt>
    <dgm:pt modelId="{E0269DA5-1E2E-4A9C-B4DF-2DF85D96D291}" type="pres">
      <dgm:prSet presAssocID="{CF012B3A-8D97-484E-A835-153592792CE3}" presName="node" presStyleLbl="node1" presStyleIdx="1" presStyleCnt="4">
        <dgm:presLayoutVars>
          <dgm:bulletEnabled val="1"/>
        </dgm:presLayoutVars>
      </dgm:prSet>
      <dgm:spPr/>
      <dgm:t>
        <a:bodyPr/>
        <a:lstStyle/>
        <a:p>
          <a:endParaRPr lang="en-GB"/>
        </a:p>
      </dgm:t>
    </dgm:pt>
    <dgm:pt modelId="{D4FBA88C-216B-447D-B869-3ED853BD64DD}" type="pres">
      <dgm:prSet presAssocID="{4938FE50-F2BE-4EAA-A89E-72585F4CA5F3}" presName="sibTrans" presStyleLbl="sibTrans2D1" presStyleIdx="1" presStyleCnt="3"/>
      <dgm:spPr/>
      <dgm:t>
        <a:bodyPr/>
        <a:lstStyle/>
        <a:p>
          <a:endParaRPr lang="en-GB"/>
        </a:p>
      </dgm:t>
    </dgm:pt>
    <dgm:pt modelId="{FF15D2EA-8E37-4F30-A34B-D78A2F0A7E67}" type="pres">
      <dgm:prSet presAssocID="{4938FE50-F2BE-4EAA-A89E-72585F4CA5F3}" presName="connectorText" presStyleLbl="sibTrans2D1" presStyleIdx="1" presStyleCnt="3"/>
      <dgm:spPr/>
      <dgm:t>
        <a:bodyPr/>
        <a:lstStyle/>
        <a:p>
          <a:endParaRPr lang="en-GB"/>
        </a:p>
      </dgm:t>
    </dgm:pt>
    <dgm:pt modelId="{0FAE7667-F8DB-4B94-864F-169EA2FF7AB0}" type="pres">
      <dgm:prSet presAssocID="{355716FC-0570-471F-9DEB-3E9042B0D38F}" presName="node" presStyleLbl="node1" presStyleIdx="2" presStyleCnt="4">
        <dgm:presLayoutVars>
          <dgm:bulletEnabled val="1"/>
        </dgm:presLayoutVars>
      </dgm:prSet>
      <dgm:spPr/>
      <dgm:t>
        <a:bodyPr/>
        <a:lstStyle/>
        <a:p>
          <a:endParaRPr lang="en-GB"/>
        </a:p>
      </dgm:t>
    </dgm:pt>
    <dgm:pt modelId="{0E0387B5-3424-4284-8F26-F1DEA25075A9}" type="pres">
      <dgm:prSet presAssocID="{4C7DDE33-60D9-407C-9E89-7FBCB37D14F2}" presName="sibTrans" presStyleLbl="sibTrans2D1" presStyleIdx="2" presStyleCnt="3"/>
      <dgm:spPr/>
      <dgm:t>
        <a:bodyPr/>
        <a:lstStyle/>
        <a:p>
          <a:endParaRPr lang="en-GB"/>
        </a:p>
      </dgm:t>
    </dgm:pt>
    <dgm:pt modelId="{1241AD2E-191F-45AC-891C-5E80055ADFBA}" type="pres">
      <dgm:prSet presAssocID="{4C7DDE33-60D9-407C-9E89-7FBCB37D14F2}" presName="connectorText" presStyleLbl="sibTrans2D1" presStyleIdx="2" presStyleCnt="3"/>
      <dgm:spPr/>
      <dgm:t>
        <a:bodyPr/>
        <a:lstStyle/>
        <a:p>
          <a:endParaRPr lang="en-GB"/>
        </a:p>
      </dgm:t>
    </dgm:pt>
    <dgm:pt modelId="{F326FED5-2592-47AE-8DD4-EC9C2D338311}" type="pres">
      <dgm:prSet presAssocID="{E8BB10E4-0F53-4106-83CE-3BE196820219}" presName="node" presStyleLbl="node1" presStyleIdx="3" presStyleCnt="4">
        <dgm:presLayoutVars>
          <dgm:bulletEnabled val="1"/>
        </dgm:presLayoutVars>
      </dgm:prSet>
      <dgm:spPr/>
      <dgm:t>
        <a:bodyPr/>
        <a:lstStyle/>
        <a:p>
          <a:endParaRPr lang="en-GB"/>
        </a:p>
      </dgm:t>
    </dgm:pt>
  </dgm:ptLst>
  <dgm:cxnLst>
    <dgm:cxn modelId="{D206F4EE-F120-4B7B-8F4B-2A8F47CAD991}" srcId="{D4CFB35D-93DA-48CB-A370-8DE57751CCDA}" destId="{CF012B3A-8D97-484E-A835-153592792CE3}" srcOrd="1" destOrd="0" parTransId="{38FAC568-763E-402C-9505-21976AAF46BB}" sibTransId="{4938FE50-F2BE-4EAA-A89E-72585F4CA5F3}"/>
    <dgm:cxn modelId="{A610C8CD-6A93-4594-8DA4-05D7DD114B56}" type="presOf" srcId="{355716FC-0570-471F-9DEB-3E9042B0D38F}" destId="{0FAE7667-F8DB-4B94-864F-169EA2FF7AB0}" srcOrd="0" destOrd="0" presId="urn:microsoft.com/office/officeart/2005/8/layout/process1"/>
    <dgm:cxn modelId="{64320D82-967F-4F09-9FC4-81112E2D3C7C}" type="presOf" srcId="{E8BB10E4-0F53-4106-83CE-3BE196820219}" destId="{F326FED5-2592-47AE-8DD4-EC9C2D338311}" srcOrd="0" destOrd="0" presId="urn:microsoft.com/office/officeart/2005/8/layout/process1"/>
    <dgm:cxn modelId="{E7F5229F-3FF1-4F26-8651-E61A50410CD7}" type="presOf" srcId="{F6D965AA-4181-4811-ABB1-E943CAAAC1A6}" destId="{6D063823-3A86-40AD-B0EB-A79E5CAA3402}" srcOrd="0" destOrd="0" presId="urn:microsoft.com/office/officeart/2005/8/layout/process1"/>
    <dgm:cxn modelId="{C16DFCED-01B6-416A-83A7-60EEB3A6826F}" type="presOf" srcId="{8FFD9864-F671-4528-A116-788343D962B3}" destId="{A2E9572A-9B27-462C-A38E-7DA6BD5ED8D4}" srcOrd="0" destOrd="0" presId="urn:microsoft.com/office/officeart/2005/8/layout/process1"/>
    <dgm:cxn modelId="{71D8C835-25DD-45E2-B927-503452562F0E}" type="presOf" srcId="{8FFD9864-F671-4528-A116-788343D962B3}" destId="{C379BC88-D8D1-46F6-8D2A-DE516399F0CB}" srcOrd="1" destOrd="0" presId="urn:microsoft.com/office/officeart/2005/8/layout/process1"/>
    <dgm:cxn modelId="{AB99B78E-918F-495E-ADC8-527F15FD6420}" type="presOf" srcId="{4C7DDE33-60D9-407C-9E89-7FBCB37D14F2}" destId="{0E0387B5-3424-4284-8F26-F1DEA25075A9}" srcOrd="0" destOrd="0" presId="urn:microsoft.com/office/officeart/2005/8/layout/process1"/>
    <dgm:cxn modelId="{163BBA22-E57C-4110-86EB-C23A03D2F17D}" type="presOf" srcId="{4938FE50-F2BE-4EAA-A89E-72585F4CA5F3}" destId="{D4FBA88C-216B-447D-B869-3ED853BD64DD}" srcOrd="0" destOrd="0" presId="urn:microsoft.com/office/officeart/2005/8/layout/process1"/>
    <dgm:cxn modelId="{AF50C955-CA5B-4620-80CB-2878EDFEDDA0}" srcId="{D4CFB35D-93DA-48CB-A370-8DE57751CCDA}" destId="{E8BB10E4-0F53-4106-83CE-3BE196820219}" srcOrd="3" destOrd="0" parTransId="{EF4CB85F-4F46-4566-B7D0-ECD220CCE607}" sibTransId="{3CCB5C3A-B8FF-4A22-857F-5B4AE8A0C6C7}"/>
    <dgm:cxn modelId="{8BF7D953-2946-43B8-B022-0BF5940A8EDE}" type="presOf" srcId="{4938FE50-F2BE-4EAA-A89E-72585F4CA5F3}" destId="{FF15D2EA-8E37-4F30-A34B-D78A2F0A7E67}" srcOrd="1" destOrd="0" presId="urn:microsoft.com/office/officeart/2005/8/layout/process1"/>
    <dgm:cxn modelId="{8E6DACB7-5088-4556-AD8D-7938DAE025F7}" srcId="{D4CFB35D-93DA-48CB-A370-8DE57751CCDA}" destId="{F6D965AA-4181-4811-ABB1-E943CAAAC1A6}" srcOrd="0" destOrd="0" parTransId="{48F558B7-75B4-4F83-85E6-522340AEC696}" sibTransId="{8FFD9864-F671-4528-A116-788343D962B3}"/>
    <dgm:cxn modelId="{0BF129EA-171F-41B2-A840-8FAC708ACB53}" type="presOf" srcId="{D4CFB35D-93DA-48CB-A370-8DE57751CCDA}" destId="{C13FC797-35B9-4281-9067-7D35EB336CA0}" srcOrd="0" destOrd="0" presId="urn:microsoft.com/office/officeart/2005/8/layout/process1"/>
    <dgm:cxn modelId="{7D621D15-9C55-4668-8996-81ECE5C270D7}" srcId="{D4CFB35D-93DA-48CB-A370-8DE57751CCDA}" destId="{355716FC-0570-471F-9DEB-3E9042B0D38F}" srcOrd="2" destOrd="0" parTransId="{1BC54D66-5C90-4015-A101-AFD13FA2A96F}" sibTransId="{4C7DDE33-60D9-407C-9E89-7FBCB37D14F2}"/>
    <dgm:cxn modelId="{0B2DB838-830E-48B8-8C26-CB4086ACCF09}" type="presOf" srcId="{4C7DDE33-60D9-407C-9E89-7FBCB37D14F2}" destId="{1241AD2E-191F-45AC-891C-5E80055ADFBA}" srcOrd="1" destOrd="0" presId="urn:microsoft.com/office/officeart/2005/8/layout/process1"/>
    <dgm:cxn modelId="{27189ADF-F2AC-415E-8087-348716E0E6D3}" type="presOf" srcId="{CF012B3A-8D97-484E-A835-153592792CE3}" destId="{E0269DA5-1E2E-4A9C-B4DF-2DF85D96D291}" srcOrd="0" destOrd="0" presId="urn:microsoft.com/office/officeart/2005/8/layout/process1"/>
    <dgm:cxn modelId="{15BFA843-4052-450D-ABC3-37407E15B46D}" type="presParOf" srcId="{C13FC797-35B9-4281-9067-7D35EB336CA0}" destId="{6D063823-3A86-40AD-B0EB-A79E5CAA3402}" srcOrd="0" destOrd="0" presId="urn:microsoft.com/office/officeart/2005/8/layout/process1"/>
    <dgm:cxn modelId="{F012A59B-B5DF-4EBC-A2EA-8029D90D8DA0}" type="presParOf" srcId="{C13FC797-35B9-4281-9067-7D35EB336CA0}" destId="{A2E9572A-9B27-462C-A38E-7DA6BD5ED8D4}" srcOrd="1" destOrd="0" presId="urn:microsoft.com/office/officeart/2005/8/layout/process1"/>
    <dgm:cxn modelId="{CD050682-9359-41FD-882B-EAFFDFD8A85C}" type="presParOf" srcId="{A2E9572A-9B27-462C-A38E-7DA6BD5ED8D4}" destId="{C379BC88-D8D1-46F6-8D2A-DE516399F0CB}" srcOrd="0" destOrd="0" presId="urn:microsoft.com/office/officeart/2005/8/layout/process1"/>
    <dgm:cxn modelId="{C13D0D45-6F94-4496-B859-C702D926733C}" type="presParOf" srcId="{C13FC797-35B9-4281-9067-7D35EB336CA0}" destId="{E0269DA5-1E2E-4A9C-B4DF-2DF85D96D291}" srcOrd="2" destOrd="0" presId="urn:microsoft.com/office/officeart/2005/8/layout/process1"/>
    <dgm:cxn modelId="{A0DE235A-D396-4B8F-A920-190ACD8BEC8E}" type="presParOf" srcId="{C13FC797-35B9-4281-9067-7D35EB336CA0}" destId="{D4FBA88C-216B-447D-B869-3ED853BD64DD}" srcOrd="3" destOrd="0" presId="urn:microsoft.com/office/officeart/2005/8/layout/process1"/>
    <dgm:cxn modelId="{A4AF3FF8-19E7-4AB6-95FE-5D083D03A355}" type="presParOf" srcId="{D4FBA88C-216B-447D-B869-3ED853BD64DD}" destId="{FF15D2EA-8E37-4F30-A34B-D78A2F0A7E67}" srcOrd="0" destOrd="0" presId="urn:microsoft.com/office/officeart/2005/8/layout/process1"/>
    <dgm:cxn modelId="{ADD4D5F8-D2FD-4957-9554-AF0456930312}" type="presParOf" srcId="{C13FC797-35B9-4281-9067-7D35EB336CA0}" destId="{0FAE7667-F8DB-4B94-864F-169EA2FF7AB0}" srcOrd="4" destOrd="0" presId="urn:microsoft.com/office/officeart/2005/8/layout/process1"/>
    <dgm:cxn modelId="{E3B43A4A-C74F-4FE5-B4B6-3A3B426BEA4A}" type="presParOf" srcId="{C13FC797-35B9-4281-9067-7D35EB336CA0}" destId="{0E0387B5-3424-4284-8F26-F1DEA25075A9}" srcOrd="5" destOrd="0" presId="urn:microsoft.com/office/officeart/2005/8/layout/process1"/>
    <dgm:cxn modelId="{498ACDE8-B5CB-47E8-8729-CA7297F7C3B9}" type="presParOf" srcId="{0E0387B5-3424-4284-8F26-F1DEA25075A9}" destId="{1241AD2E-191F-45AC-891C-5E80055ADFBA}" srcOrd="0" destOrd="0" presId="urn:microsoft.com/office/officeart/2005/8/layout/process1"/>
    <dgm:cxn modelId="{F0E38880-CC4F-4A07-AD87-8D1FCCAC1AA2}" type="presParOf" srcId="{C13FC797-35B9-4281-9067-7D35EB336CA0}" destId="{F326FED5-2592-47AE-8DD4-EC9C2D338311}" srcOrd="6"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063823-3A86-40AD-B0EB-A79E5CAA3402}">
      <dsp:nvSpPr>
        <dsp:cNvPr id="0" name=""/>
        <dsp:cNvSpPr/>
      </dsp:nvSpPr>
      <dsp:spPr>
        <a:xfrm>
          <a:off x="3616" y="1788614"/>
          <a:ext cx="1581224" cy="94873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solidFill>
                <a:schemeClr val="tx1"/>
              </a:solidFill>
            </a:rPr>
            <a:t>School</a:t>
          </a:r>
        </a:p>
      </dsp:txBody>
      <dsp:txXfrm>
        <a:off x="3616" y="1788614"/>
        <a:ext cx="1581224" cy="948734"/>
      </dsp:txXfrm>
    </dsp:sp>
    <dsp:sp modelId="{A2E9572A-9B27-462C-A38E-7DA6BD5ED8D4}">
      <dsp:nvSpPr>
        <dsp:cNvPr id="0" name=""/>
        <dsp:cNvSpPr/>
      </dsp:nvSpPr>
      <dsp:spPr>
        <a:xfrm>
          <a:off x="1742963" y="2066909"/>
          <a:ext cx="335219" cy="39214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1742963" y="2066909"/>
        <a:ext cx="335219" cy="392143"/>
      </dsp:txXfrm>
    </dsp:sp>
    <dsp:sp modelId="{E0269DA5-1E2E-4A9C-B4DF-2DF85D96D291}">
      <dsp:nvSpPr>
        <dsp:cNvPr id="0" name=""/>
        <dsp:cNvSpPr/>
      </dsp:nvSpPr>
      <dsp:spPr>
        <a:xfrm>
          <a:off x="2217330" y="1788614"/>
          <a:ext cx="1581224" cy="948734"/>
        </a:xfrm>
        <a:prstGeom prst="roundRect">
          <a:avLst>
            <a:gd name="adj" fmla="val 10000"/>
          </a:avLst>
        </a:prstGeom>
        <a:solidFill>
          <a:schemeClr val="accent5">
            <a:hueOff val="-2146479"/>
            <a:satOff val="913"/>
            <a:lumOff val="-183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solidFill>
                <a:schemeClr val="tx1"/>
              </a:solidFill>
            </a:rPr>
            <a:t>Medical school</a:t>
          </a:r>
        </a:p>
      </dsp:txBody>
      <dsp:txXfrm>
        <a:off x="2217330" y="1788614"/>
        <a:ext cx="1581224" cy="948734"/>
      </dsp:txXfrm>
    </dsp:sp>
    <dsp:sp modelId="{D4FBA88C-216B-447D-B869-3ED853BD64DD}">
      <dsp:nvSpPr>
        <dsp:cNvPr id="0" name=""/>
        <dsp:cNvSpPr/>
      </dsp:nvSpPr>
      <dsp:spPr>
        <a:xfrm>
          <a:off x="3956677" y="2066909"/>
          <a:ext cx="335219" cy="392143"/>
        </a:xfrm>
        <a:prstGeom prst="rightArrow">
          <a:avLst>
            <a:gd name="adj1" fmla="val 60000"/>
            <a:gd name="adj2" fmla="val 50000"/>
          </a:avLst>
        </a:prstGeom>
        <a:solidFill>
          <a:schemeClr val="accent5">
            <a:hueOff val="-3219718"/>
            <a:satOff val="1370"/>
            <a:lumOff val="-2745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3956677" y="2066909"/>
        <a:ext cx="335219" cy="392143"/>
      </dsp:txXfrm>
    </dsp:sp>
    <dsp:sp modelId="{0FAE7667-F8DB-4B94-864F-169EA2FF7AB0}">
      <dsp:nvSpPr>
        <dsp:cNvPr id="0" name=""/>
        <dsp:cNvSpPr/>
      </dsp:nvSpPr>
      <dsp:spPr>
        <a:xfrm>
          <a:off x="4431044" y="1788614"/>
          <a:ext cx="1581224" cy="948734"/>
        </a:xfrm>
        <a:prstGeom prst="roundRect">
          <a:avLst>
            <a:gd name="adj" fmla="val 10000"/>
          </a:avLst>
        </a:prstGeom>
        <a:solidFill>
          <a:schemeClr val="accent5">
            <a:hueOff val="-4292958"/>
            <a:satOff val="1827"/>
            <a:lumOff val="-366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solidFill>
                <a:schemeClr val="tx1"/>
              </a:solidFill>
            </a:rPr>
            <a:t>GP training</a:t>
          </a:r>
        </a:p>
      </dsp:txBody>
      <dsp:txXfrm>
        <a:off x="4431044" y="1788614"/>
        <a:ext cx="1581224" cy="948734"/>
      </dsp:txXfrm>
    </dsp:sp>
    <dsp:sp modelId="{0E0387B5-3424-4284-8F26-F1DEA25075A9}">
      <dsp:nvSpPr>
        <dsp:cNvPr id="0" name=""/>
        <dsp:cNvSpPr/>
      </dsp:nvSpPr>
      <dsp:spPr>
        <a:xfrm>
          <a:off x="6170391" y="2066909"/>
          <a:ext cx="335219" cy="392143"/>
        </a:xfrm>
        <a:prstGeom prst="rightArrow">
          <a:avLst>
            <a:gd name="adj1" fmla="val 60000"/>
            <a:gd name="adj2" fmla="val 50000"/>
          </a:avLst>
        </a:prstGeom>
        <a:solidFill>
          <a:schemeClr val="accent5">
            <a:hueOff val="-6439437"/>
            <a:satOff val="2740"/>
            <a:lumOff val="-5490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6170391" y="2066909"/>
        <a:ext cx="335219" cy="392143"/>
      </dsp:txXfrm>
    </dsp:sp>
    <dsp:sp modelId="{F326FED5-2592-47AE-8DD4-EC9C2D338311}">
      <dsp:nvSpPr>
        <dsp:cNvPr id="0" name=""/>
        <dsp:cNvSpPr/>
      </dsp:nvSpPr>
      <dsp:spPr>
        <a:xfrm>
          <a:off x="6644759" y="1788614"/>
          <a:ext cx="1581224" cy="948734"/>
        </a:xfrm>
        <a:prstGeom prst="roundRect">
          <a:avLst>
            <a:gd name="adj" fmla="val 10000"/>
          </a:avLst>
        </a:prstGeom>
        <a:solidFill>
          <a:schemeClr val="accent5">
            <a:hueOff val="-6439437"/>
            <a:satOff val="2740"/>
            <a:lumOff val="-54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solidFill>
                <a:schemeClr val="tx1"/>
              </a:solidFill>
            </a:rPr>
            <a:t>GP retention</a:t>
          </a:r>
        </a:p>
      </dsp:txBody>
      <dsp:txXfrm>
        <a:off x="6644759" y="1788614"/>
        <a:ext cx="1581224" cy="94873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spcBef>
                <a:spcPct val="20000"/>
              </a:spcBef>
              <a:buFontTx/>
              <a:buChar char="•"/>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spcBef>
                <a:spcPct val="20000"/>
              </a:spcBef>
              <a:buFontTx/>
              <a:buChar char="•"/>
              <a:defRPr sz="1200">
                <a:latin typeface="Arial" charset="0"/>
                <a:ea typeface="ＭＳ Ｐゴシック" pitchFamily="-1" charset="-128"/>
              </a:defRPr>
            </a:lvl1pPr>
          </a:lstStyle>
          <a:p>
            <a:pPr>
              <a:defRPr/>
            </a:pPr>
            <a:fld id="{9B9C7B6C-4E41-4E56-BD73-C2955138543A}" type="datetimeFigureOut">
              <a:rPr lang="en-US" altLang="en-US"/>
              <a:pPr>
                <a:defRPr/>
              </a:pPr>
              <a:t>3/10/2020</a:t>
            </a:fld>
            <a:endParaRPr lang="en-US" alt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spcBef>
                <a:spcPct val="20000"/>
              </a:spcBef>
              <a:buFontTx/>
              <a:buChar char="•"/>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spcBef>
                <a:spcPct val="20000"/>
              </a:spcBef>
              <a:buFontTx/>
              <a:buChar char="•"/>
              <a:defRPr sz="1200"/>
            </a:lvl1pPr>
          </a:lstStyle>
          <a:p>
            <a:pPr>
              <a:defRPr/>
            </a:pPr>
            <a:fld id="{DF8BF56C-243E-4243-984C-59CF2567F30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200">
                <a:latin typeface="Arial" charset="0"/>
                <a:ea typeface="+mn-ea"/>
                <a:cs typeface="+mn-cs"/>
              </a:defRPr>
            </a:lvl1pPr>
          </a:lstStyle>
          <a:p>
            <a:pPr>
              <a:defRPr/>
            </a:pPr>
            <a:endParaRPr lang="en-GB"/>
          </a:p>
        </p:txBody>
      </p:sp>
      <p:sp>
        <p:nvSpPr>
          <p:cNvPr id="2662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200">
                <a:latin typeface="Arial" charset="0"/>
                <a:ea typeface="+mn-ea"/>
                <a:cs typeface="+mn-cs"/>
              </a:defRPr>
            </a:lvl1pPr>
          </a:lstStyle>
          <a:p>
            <a:pPr>
              <a:defRPr/>
            </a:pPr>
            <a:endParaRPr lang="en-GB"/>
          </a:p>
        </p:txBody>
      </p:sp>
      <p:sp>
        <p:nvSpPr>
          <p:cNvPr id="2052"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6630"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buFontTx/>
              <a:buNone/>
              <a:defRPr sz="1200">
                <a:latin typeface="Arial" charset="0"/>
                <a:ea typeface="+mn-ea"/>
                <a:cs typeface="+mn-cs"/>
              </a:defRPr>
            </a:lvl1pPr>
          </a:lstStyle>
          <a:p>
            <a:pPr>
              <a:defRPr/>
            </a:pPr>
            <a:endParaRPr lang="en-GB"/>
          </a:p>
        </p:txBody>
      </p:sp>
      <p:sp>
        <p:nvSpPr>
          <p:cNvPr id="26631"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lvl1pPr>
          </a:lstStyle>
          <a:p>
            <a:pPr>
              <a:defRPr/>
            </a:pPr>
            <a:fld id="{B19E4540-8128-45E1-950B-B6585CC3C32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x</a:t>
            </a:r>
          </a:p>
        </p:txBody>
      </p:sp>
      <p:sp>
        <p:nvSpPr>
          <p:cNvPr id="4" name="Slide Number Placeholder 3"/>
          <p:cNvSpPr>
            <a:spLocks noGrp="1"/>
          </p:cNvSpPr>
          <p:nvPr>
            <p:ph type="sldNum" sz="quarter" idx="10"/>
          </p:nvPr>
        </p:nvSpPr>
        <p:spPr/>
        <p:txBody>
          <a:bodyPr/>
          <a:lstStyle/>
          <a:p>
            <a:pPr>
              <a:defRPr/>
            </a:pPr>
            <a:fld id="{B19E4540-8128-45E1-950B-B6585CC3C323}" type="slidenum">
              <a:rPr lang="en-GB" altLang="en-US" smtClean="0"/>
              <a:pPr>
                <a:defRPr/>
              </a:pPr>
              <a:t>1</a:t>
            </a:fld>
            <a:endParaRPr lang="en-GB" altLang="en-US"/>
          </a:p>
        </p:txBody>
      </p:sp>
    </p:spTree>
    <p:extLst>
      <p:ext uri="{BB962C8B-B14F-4D97-AF65-F5344CB8AC3E}">
        <p14:creationId xmlns="" xmlns:p14="http://schemas.microsoft.com/office/powerpoint/2010/main" val="3658881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 xmlns:a16="http://schemas.microsoft.com/office/drawing/2014/main" id="{32BE8C2C-E6B5-4E73-9DB4-E1134E36F2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5" name="Notes Placeholder 2">
            <a:extLst>
              <a:ext uri="{FF2B5EF4-FFF2-40B4-BE49-F238E27FC236}">
                <a16:creationId xmlns="" xmlns:a16="http://schemas.microsoft.com/office/drawing/2014/main" id="{4E622769-C8DB-4FA7-A98A-0D508C935E65}"/>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Our wellbeing survey has provided a more robust evidence base for what was more anecdotal before</a:t>
            </a:r>
          </a:p>
          <a:p>
            <a:pPr eaLnBrk="1" hangingPunct="1">
              <a:spcBef>
                <a:spcPct val="0"/>
              </a:spcBef>
            </a:pPr>
            <a:r>
              <a:rPr lang="en-GB" altLang="en-US"/>
              <a:t>It mirrors the results from other surveys of GP wellbeing; specifically the BMA and the SSPC</a:t>
            </a:r>
          </a:p>
        </p:txBody>
      </p:sp>
      <p:sp>
        <p:nvSpPr>
          <p:cNvPr id="8196" name="Slide Number Placeholder 3">
            <a:extLst>
              <a:ext uri="{FF2B5EF4-FFF2-40B4-BE49-F238E27FC236}">
                <a16:creationId xmlns="" xmlns:a16="http://schemas.microsoft.com/office/drawing/2014/main" id="{99C526B5-5318-4730-86B4-744C1D168C86}"/>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C24B1E0-66FC-4FDA-A185-979ECFA8C526}" type="slidenum">
              <a:rPr lang="en-GB" altLang="en-US" smtClean="0">
                <a:latin typeface="Calibri" panose="020F0502020204030204" pitchFamily="34" charset="0"/>
              </a:rPr>
              <a:pPr/>
              <a:t>20</a:t>
            </a:fld>
            <a:endParaRPr lang="en-GB" altLang="en-US">
              <a:latin typeface="Calibri" panose="020F0502020204030204" pitchFamily="34" charset="0"/>
            </a:endParaRPr>
          </a:p>
        </p:txBody>
      </p:sp>
    </p:spTree>
    <p:extLst>
      <p:ext uri="{BB962C8B-B14F-4D97-AF65-F5344CB8AC3E}">
        <p14:creationId xmlns="" xmlns:p14="http://schemas.microsoft.com/office/powerpoint/2010/main" val="1535196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 xmlns:a16="http://schemas.microsoft.com/office/drawing/2014/main" id="{E1CA693D-63F3-4080-9EF9-A2EE9DF84797}"/>
              </a:ext>
            </a:extLst>
          </p:cNvPr>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243" name="Notes Placeholder 2">
            <a:extLst>
              <a:ext uri="{FF2B5EF4-FFF2-40B4-BE49-F238E27FC236}">
                <a16:creationId xmlns="" xmlns:a16="http://schemas.microsoft.com/office/drawing/2014/main" id="{F34F9E51-A707-4149-81C0-A0EAEDCC05E1}"/>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We have used these results to inform chapter 2 of our major campaign on behalf of the profession in Scotland, launched in June 2019</a:t>
            </a:r>
          </a:p>
          <a:p>
            <a:pPr eaLnBrk="1" hangingPunct="1">
              <a:spcBef>
                <a:spcPct val="0"/>
              </a:spcBef>
            </a:pPr>
            <a:r>
              <a:rPr lang="en-GB" altLang="en-US"/>
              <a:t>Available online – could share a copy for the group</a:t>
            </a:r>
          </a:p>
        </p:txBody>
      </p:sp>
      <p:sp>
        <p:nvSpPr>
          <p:cNvPr id="10244" name="Slide Number Placeholder 3">
            <a:extLst>
              <a:ext uri="{FF2B5EF4-FFF2-40B4-BE49-F238E27FC236}">
                <a16:creationId xmlns="" xmlns:a16="http://schemas.microsoft.com/office/drawing/2014/main" id="{CEEED59F-C275-4268-B400-C2529D6370EE}"/>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7A7C1D9-03C0-4715-A81F-257C1E574FAD}" type="slidenum">
              <a:rPr lang="en-GB" altLang="en-US" smtClean="0">
                <a:latin typeface="Calibri" panose="020F0502020204030204" pitchFamily="34" charset="0"/>
              </a:rPr>
              <a:pPr/>
              <a:t>21</a:t>
            </a:fld>
            <a:endParaRPr lang="en-GB" altLang="en-US">
              <a:latin typeface="Calibri" panose="020F0502020204030204" pitchFamily="34" charset="0"/>
            </a:endParaRPr>
          </a:p>
        </p:txBody>
      </p:sp>
    </p:spTree>
    <p:extLst>
      <p:ext uri="{BB962C8B-B14F-4D97-AF65-F5344CB8AC3E}">
        <p14:creationId xmlns="" xmlns:p14="http://schemas.microsoft.com/office/powerpoint/2010/main" val="1020557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 xmlns:a16="http://schemas.microsoft.com/office/drawing/2014/main" id="{DD0AA9A5-4CBA-48CE-930E-32FC57C1B3E4}"/>
              </a:ext>
            </a:extLst>
          </p:cNvPr>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Notes Placeholder 2">
            <a:extLst>
              <a:ext uri="{FF2B5EF4-FFF2-40B4-BE49-F238E27FC236}">
                <a16:creationId xmlns="" xmlns:a16="http://schemas.microsoft.com/office/drawing/2014/main" id="{191594A5-2C60-4DE4-B81E-A0B2102BF8A0}"/>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This chapter detailed our programme of work and ambitions....talk around each briefly in terms of what we are doing</a:t>
            </a:r>
          </a:p>
        </p:txBody>
      </p:sp>
      <p:sp>
        <p:nvSpPr>
          <p:cNvPr id="12292" name="Slide Number Placeholder 3">
            <a:extLst>
              <a:ext uri="{FF2B5EF4-FFF2-40B4-BE49-F238E27FC236}">
                <a16:creationId xmlns="" xmlns:a16="http://schemas.microsoft.com/office/drawing/2014/main" id="{7E462E76-BE1E-41E2-ACFF-F9D528CE097C}"/>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354126F-C399-4DDF-8732-B24446DCD8A9}" type="slidenum">
              <a:rPr lang="en-GB" altLang="en-US" smtClean="0">
                <a:latin typeface="Calibri" panose="020F0502020204030204" pitchFamily="34" charset="0"/>
              </a:rPr>
              <a:pPr/>
              <a:t>22</a:t>
            </a:fld>
            <a:endParaRPr lang="en-GB" altLang="en-US">
              <a:latin typeface="Calibri" panose="020F0502020204030204" pitchFamily="34" charset="0"/>
            </a:endParaRPr>
          </a:p>
        </p:txBody>
      </p:sp>
    </p:spTree>
    <p:extLst>
      <p:ext uri="{BB962C8B-B14F-4D97-AF65-F5344CB8AC3E}">
        <p14:creationId xmlns="" xmlns:p14="http://schemas.microsoft.com/office/powerpoint/2010/main" val="41333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ＭＳ Ｐゴシック" charset="-128"/>
                <a:cs typeface="ＭＳ Ｐゴシック" charset="-128"/>
              </a:rPr>
              <a:t>A key theme identified in the analysis of this survey was the negative experience of many GPs of the existing appraisal process.  Although it is recognised that not all GPs experience appraisal as negative, for a significant percentage of respondents it was viewed as a burdensome and “tick-box” process, with a significant amount of personal time spent on the preparatory paperwork.  There was also evidence that the anxiety created by appraisal and revalidation was a significant factor contributing to some GPs leaving the profession earlier than planned.   Anecdotal evidence from discussion with hospital doctors would suggest that these findings may be replicated if the survey were carried out with other medical specialities.</a:t>
            </a:r>
          </a:p>
          <a:p>
            <a:endParaRPr lang="en-GB" dirty="0"/>
          </a:p>
        </p:txBody>
      </p:sp>
      <p:sp>
        <p:nvSpPr>
          <p:cNvPr id="4" name="Slide Number Placeholder 3"/>
          <p:cNvSpPr>
            <a:spLocks noGrp="1"/>
          </p:cNvSpPr>
          <p:nvPr>
            <p:ph type="sldNum" sz="quarter" idx="10"/>
          </p:nvPr>
        </p:nvSpPr>
        <p:spPr/>
        <p:txBody>
          <a:bodyPr/>
          <a:lstStyle/>
          <a:p>
            <a:pPr>
              <a:defRPr/>
            </a:pPr>
            <a:fld id="{B19E4540-8128-45E1-950B-B6585CC3C323}" type="slidenum">
              <a:rPr lang="en-GB" altLang="en-US" smtClean="0"/>
              <a:pPr>
                <a:defRPr/>
              </a:pPr>
              <a:t>23</a:t>
            </a:fld>
            <a:endParaRPr lang="en-GB" altLang="en-US"/>
          </a:p>
        </p:txBody>
      </p:sp>
    </p:spTree>
    <p:extLst>
      <p:ext uri="{BB962C8B-B14F-4D97-AF65-F5344CB8AC3E}">
        <p14:creationId xmlns="" xmlns:p14="http://schemas.microsoft.com/office/powerpoint/2010/main" val="2170065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19E4540-8128-45E1-950B-B6585CC3C323}" type="slidenum">
              <a:rPr lang="en-GB" altLang="en-US" smtClean="0"/>
              <a:pPr>
                <a:defRPr/>
              </a:pPr>
              <a:t>24</a:t>
            </a:fld>
            <a:endParaRPr lang="en-GB" altLang="en-US"/>
          </a:p>
        </p:txBody>
      </p:sp>
    </p:spTree>
    <p:extLst>
      <p:ext uri="{BB962C8B-B14F-4D97-AF65-F5344CB8AC3E}">
        <p14:creationId xmlns="" xmlns:p14="http://schemas.microsoft.com/office/powerpoint/2010/main" val="3149537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sets out recommended minimum expectations for Clusters and the wider system support required to enable and develop the Cluster role and function. </a:t>
            </a:r>
          </a:p>
        </p:txBody>
      </p:sp>
      <p:sp>
        <p:nvSpPr>
          <p:cNvPr id="4" name="Slide Number Placeholder 3"/>
          <p:cNvSpPr>
            <a:spLocks noGrp="1"/>
          </p:cNvSpPr>
          <p:nvPr>
            <p:ph type="sldNum" sz="quarter" idx="10"/>
          </p:nvPr>
        </p:nvSpPr>
        <p:spPr/>
        <p:txBody>
          <a:bodyPr/>
          <a:lstStyle/>
          <a:p>
            <a:pPr>
              <a:defRPr/>
            </a:pPr>
            <a:fld id="{B19E4540-8128-45E1-950B-B6585CC3C323}" type="slidenum">
              <a:rPr lang="en-GB" altLang="en-US" smtClean="0"/>
              <a:pPr>
                <a:defRPr/>
              </a:pPr>
              <a:t>25</a:t>
            </a:fld>
            <a:endParaRPr lang="en-GB" altLang="en-US"/>
          </a:p>
        </p:txBody>
      </p:sp>
    </p:spTree>
    <p:extLst>
      <p:ext uri="{BB962C8B-B14F-4D97-AF65-F5344CB8AC3E}">
        <p14:creationId xmlns="" xmlns:p14="http://schemas.microsoft.com/office/powerpoint/2010/main" val="1914021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19E4540-8128-45E1-950B-B6585CC3C323}" type="slidenum">
              <a:rPr lang="en-GB" altLang="en-US" smtClean="0"/>
              <a:pPr>
                <a:defRPr/>
              </a:pPr>
              <a:t>28</a:t>
            </a:fld>
            <a:endParaRPr lang="en-GB" altLang="en-US"/>
          </a:p>
        </p:txBody>
      </p:sp>
    </p:spTree>
    <p:extLst>
      <p:ext uri="{BB962C8B-B14F-4D97-AF65-F5344CB8AC3E}">
        <p14:creationId xmlns="" xmlns:p14="http://schemas.microsoft.com/office/powerpoint/2010/main" val="3613085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ＭＳ Ｐゴシック" charset="-128"/>
                <a:cs typeface="ＭＳ Ｐゴシック" charset="-128"/>
              </a:rPr>
              <a:t>In my mind there are two strategic “layers” to this, separate but related. First and foremost is around how we, as a society, have a meaningful national conversation around future sustainable use of the NHS, seventy years after its inception, in the face of rising public expectation and demand. The second more specific issue for GPs at the current time is how we engage and educate the public about the new models of primary care under the new GP contract in Scotland which involves delegating, as appropriate, clinical work to other members of the wider multi-disciplinary team, with receptionists playing an active role in non-clinical triage and “signposting” at the point of contact with the practice.  </a:t>
            </a:r>
          </a:p>
          <a:p>
            <a:endParaRPr lang="en-GB" dirty="0"/>
          </a:p>
        </p:txBody>
      </p:sp>
      <p:sp>
        <p:nvSpPr>
          <p:cNvPr id="4" name="Slide Number Placeholder 3"/>
          <p:cNvSpPr>
            <a:spLocks noGrp="1"/>
          </p:cNvSpPr>
          <p:nvPr>
            <p:ph type="sldNum" sz="quarter" idx="10"/>
          </p:nvPr>
        </p:nvSpPr>
        <p:spPr/>
        <p:txBody>
          <a:bodyPr/>
          <a:lstStyle/>
          <a:p>
            <a:pPr>
              <a:defRPr/>
            </a:pPr>
            <a:fld id="{B19E4540-8128-45E1-950B-B6585CC3C323}" type="slidenum">
              <a:rPr lang="en-GB" altLang="en-US" smtClean="0"/>
              <a:pPr>
                <a:defRPr/>
              </a:pPr>
              <a:t>30</a:t>
            </a:fld>
            <a:endParaRPr lang="en-GB" altLang="en-US"/>
          </a:p>
        </p:txBody>
      </p:sp>
    </p:spTree>
    <p:extLst>
      <p:ext uri="{BB962C8B-B14F-4D97-AF65-F5344CB8AC3E}">
        <p14:creationId xmlns="" xmlns:p14="http://schemas.microsoft.com/office/powerpoint/2010/main" val="1001411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Arial" charset="0"/>
              <a:ea typeface="ＭＳ Ｐゴシック" charset="-128"/>
              <a:cs typeface="ＭＳ Ｐゴシック"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Arial" charset="0"/>
              <a:ea typeface="ＭＳ Ｐゴシック" charset="-128"/>
              <a:cs typeface="ＭＳ Ｐゴシック"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ＭＳ Ｐゴシック" charset="-128"/>
                <a:cs typeface="ＭＳ Ｐゴシック" charset="-128"/>
              </a:rPr>
              <a:t>The second more specific issue for GPs at the current time is how we engage and educate the public about the new models of primary care under the new GP contract in Scotland which involves delegating, as appropriate, clinical work to other members of the wider multi-disciplinary team, with receptionists playing an active role in non-clinical triage and “signposting” at the point of contact with the practice.  </a:t>
            </a:r>
          </a:p>
          <a:p>
            <a:endParaRPr lang="en-GB" dirty="0"/>
          </a:p>
        </p:txBody>
      </p:sp>
      <p:sp>
        <p:nvSpPr>
          <p:cNvPr id="4" name="Slide Number Placeholder 3"/>
          <p:cNvSpPr>
            <a:spLocks noGrp="1"/>
          </p:cNvSpPr>
          <p:nvPr>
            <p:ph type="sldNum" sz="quarter" idx="10"/>
          </p:nvPr>
        </p:nvSpPr>
        <p:spPr/>
        <p:txBody>
          <a:bodyPr/>
          <a:lstStyle/>
          <a:p>
            <a:pPr>
              <a:defRPr/>
            </a:pPr>
            <a:fld id="{B19E4540-8128-45E1-950B-B6585CC3C323}" type="slidenum">
              <a:rPr lang="en-GB" altLang="en-US" smtClean="0"/>
              <a:pPr>
                <a:defRPr/>
              </a:pPr>
              <a:t>32</a:t>
            </a:fld>
            <a:endParaRPr lang="en-GB" altLang="en-US"/>
          </a:p>
        </p:txBody>
      </p:sp>
    </p:spTree>
    <p:extLst>
      <p:ext uri="{BB962C8B-B14F-4D97-AF65-F5344CB8AC3E}">
        <p14:creationId xmlns="" xmlns:p14="http://schemas.microsoft.com/office/powerpoint/2010/main" val="2045587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ＭＳ Ｐゴシック" charset="-128"/>
                <a:cs typeface="ＭＳ Ｐゴシック" charset="-128"/>
              </a:rPr>
              <a:t>Since the establishment of the NHS in 1948, what it means to be a GP has changed, almost beyond recognition. With advancing medical technologies, new medicines, new medical knowledge and improvements in public health, life expectancy continues to rise. Many conditions that would previously have meant a terminal diagnosis or a hospital admission are now managed entirely in the community setting. The role of the GP has adapted enormously to meet these challenges. But there are also many fundamental aspects of what it means to be a GP that have not changed – yet.</a:t>
            </a:r>
          </a:p>
          <a:p>
            <a:endParaRPr lang="en-GB" dirty="0"/>
          </a:p>
        </p:txBody>
      </p:sp>
      <p:sp>
        <p:nvSpPr>
          <p:cNvPr id="4" name="Slide Number Placeholder 3"/>
          <p:cNvSpPr>
            <a:spLocks noGrp="1"/>
          </p:cNvSpPr>
          <p:nvPr>
            <p:ph type="sldNum" sz="quarter" idx="10"/>
          </p:nvPr>
        </p:nvSpPr>
        <p:spPr/>
        <p:txBody>
          <a:bodyPr/>
          <a:lstStyle/>
          <a:p>
            <a:pPr>
              <a:defRPr/>
            </a:pPr>
            <a:fld id="{B19E4540-8128-45E1-950B-B6585CC3C323}" type="slidenum">
              <a:rPr lang="en-GB" altLang="en-US" smtClean="0"/>
              <a:pPr>
                <a:defRPr/>
              </a:pPr>
              <a:t>33</a:t>
            </a:fld>
            <a:endParaRPr lang="en-GB" altLang="en-US"/>
          </a:p>
        </p:txBody>
      </p:sp>
    </p:spTree>
    <p:extLst>
      <p:ext uri="{BB962C8B-B14F-4D97-AF65-F5344CB8AC3E}">
        <p14:creationId xmlns="" xmlns:p14="http://schemas.microsoft.com/office/powerpoint/2010/main" val="1988526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We have good working relationships with SGPC; meet monthly to trouble-shoot, discuss hot topics, plan </a:t>
            </a:r>
            <a:r>
              <a:rPr lang="en-GB" dirty="0" err="1"/>
              <a:t>collaboarive</a:t>
            </a:r>
            <a:r>
              <a:rPr lang="en-GB" dirty="0"/>
              <a:t> working, act as critical friends</a:t>
            </a:r>
          </a:p>
          <a:p>
            <a:r>
              <a:rPr lang="en-GB" dirty="0"/>
              <a:t>Recognise we have different spheres of influence and expertise</a:t>
            </a:r>
          </a:p>
        </p:txBody>
      </p:sp>
      <p:sp>
        <p:nvSpPr>
          <p:cNvPr id="4" name="Slide Number Placeholder 3"/>
          <p:cNvSpPr>
            <a:spLocks noGrp="1"/>
          </p:cNvSpPr>
          <p:nvPr>
            <p:ph type="sldNum" sz="quarter" idx="10"/>
          </p:nvPr>
        </p:nvSpPr>
        <p:spPr/>
        <p:txBody>
          <a:bodyPr/>
          <a:lstStyle/>
          <a:p>
            <a:pPr>
              <a:defRPr/>
            </a:pPr>
            <a:fld id="{B19E4540-8128-45E1-950B-B6585CC3C323}" type="slidenum">
              <a:rPr lang="en-GB" altLang="en-US" smtClean="0"/>
              <a:pPr>
                <a:defRPr/>
              </a:pPr>
              <a:t>3</a:t>
            </a:fld>
            <a:endParaRPr lang="en-GB" altLang="en-US"/>
          </a:p>
        </p:txBody>
      </p:sp>
    </p:spTree>
    <p:extLst>
      <p:ext uri="{BB962C8B-B14F-4D97-AF65-F5344CB8AC3E}">
        <p14:creationId xmlns="" xmlns:p14="http://schemas.microsoft.com/office/powerpoint/2010/main" val="1566731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ＭＳ Ｐゴシック" charset="-128"/>
                <a:cs typeface="ＭＳ Ｐゴシック" charset="-128"/>
              </a:rPr>
              <a:t>At the level of primary care, there has been much anecdotal evidence from GPs that many patients are struggling to accept and navigate the new systems, and that this is putting additional strain on practices.  This narrative has been reinforced in the results of the latest RCGP tracking survey, which polls all its members on current issues affecting the profession.  Two questions were included for Scottish GPs to gauge how patients were responding to these changes, with the majority of respondents stating that both significant levels of clinical time were being spent educating patients, and that significant numbers of patients were expressing distress, anger or confusion at being asked for additional information by reception colleagues when contacting the practice.  This has provided a useful evidence base for the need for any local education to be supplemented and supported by a national education campaign.  We intend to suggest the development of a “toolkit” for practices to help educate their patients about these change (slides for waiting rooms screens, messages on phone systems, wording on website, information leaflets etc) and enlist the support of the Board-level patient engagement champions to reinforce the messaging.  Training for receptionists (increasingly now taking on the role of care coordinators) remains variable across the country and there is the potential to use existing training resources (</a:t>
            </a:r>
            <a:r>
              <a:rPr lang="en-GB" sz="1200" kern="1200" dirty="0" err="1">
                <a:solidFill>
                  <a:schemeClr val="tx1"/>
                </a:solidFill>
                <a:effectLst/>
                <a:latin typeface="Arial" charset="0"/>
                <a:ea typeface="ＭＳ Ｐゴシック" charset="-128"/>
                <a:cs typeface="ＭＳ Ｐゴシック" charset="-128"/>
              </a:rPr>
              <a:t>eg</a:t>
            </a:r>
            <a:r>
              <a:rPr lang="en-GB" sz="1200" kern="1200" dirty="0">
                <a:solidFill>
                  <a:schemeClr val="tx1"/>
                </a:solidFill>
                <a:effectLst/>
                <a:latin typeface="Arial" charset="0"/>
                <a:ea typeface="ＭＳ Ｐゴシック" charset="-128"/>
                <a:cs typeface="ＭＳ Ｐゴシック" charset="-128"/>
              </a:rPr>
              <a:t> NHS24, Scottish Primary Care Collaborative) to improve this and support practices, many of whom are trying to deliver this training in-house. </a:t>
            </a:r>
          </a:p>
          <a:p>
            <a:endParaRPr lang="en-GB" dirty="0"/>
          </a:p>
        </p:txBody>
      </p:sp>
      <p:sp>
        <p:nvSpPr>
          <p:cNvPr id="4" name="Slide Number Placeholder 3"/>
          <p:cNvSpPr>
            <a:spLocks noGrp="1"/>
          </p:cNvSpPr>
          <p:nvPr>
            <p:ph type="sldNum" sz="quarter" idx="10"/>
          </p:nvPr>
        </p:nvSpPr>
        <p:spPr/>
        <p:txBody>
          <a:bodyPr/>
          <a:lstStyle/>
          <a:p>
            <a:pPr>
              <a:defRPr/>
            </a:pPr>
            <a:fld id="{B19E4540-8128-45E1-950B-B6585CC3C323}" type="slidenum">
              <a:rPr lang="en-GB" altLang="en-US" smtClean="0"/>
              <a:pPr>
                <a:defRPr/>
              </a:pPr>
              <a:t>34</a:t>
            </a:fld>
            <a:endParaRPr lang="en-GB" altLang="en-US"/>
          </a:p>
        </p:txBody>
      </p:sp>
    </p:spTree>
    <p:extLst>
      <p:ext uri="{BB962C8B-B14F-4D97-AF65-F5344CB8AC3E}">
        <p14:creationId xmlns="" xmlns:p14="http://schemas.microsoft.com/office/powerpoint/2010/main" val="3207862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ＭＳ Ｐゴシック" charset="-128"/>
                <a:cs typeface="ＭＳ Ｐゴシック" charset="-128"/>
              </a:rPr>
              <a:t>In November, RCGP wrote to Cabinet Secretary </a:t>
            </a:r>
            <a:r>
              <a:rPr lang="en-GB" sz="1200" kern="1200" dirty="0" err="1">
                <a:solidFill>
                  <a:schemeClr val="tx1"/>
                </a:solidFill>
                <a:effectLst/>
                <a:latin typeface="Arial" charset="0"/>
                <a:ea typeface="ＭＳ Ｐゴシック" charset="-128"/>
                <a:cs typeface="ＭＳ Ｐゴシック" charset="-128"/>
              </a:rPr>
              <a:t>Jeane</a:t>
            </a:r>
            <a:r>
              <a:rPr lang="en-GB" sz="1200" kern="1200" dirty="0">
                <a:solidFill>
                  <a:schemeClr val="tx1"/>
                </a:solidFill>
                <a:effectLst/>
                <a:latin typeface="Arial" charset="0"/>
                <a:ea typeface="ＭＳ Ｐゴシック" charset="-128"/>
                <a:cs typeface="ＭＳ Ｐゴシック" charset="-128"/>
              </a:rPr>
              <a:t> Freeman about this issue (letter attached).  Co-signatories on the letter included the Chair of the Scottish General Practitioner Committee of the BMA, the Chair of the RCGP Scotland Patient Participation Group “P3” and Chair of the Royal College of Nursing, on behalf of the wider Primary Care Clinical Professionals Group.  We explicitly wished to offer our support to work jointly with Scottish Government to develop public messaging. The following week, at the Scottish Local Medical Committee (BMA) annual conference, the Cabinet Secretary announced her intention for Scottish Government to provide national leadership on this and work in partnership with healthcare professionals on a public engagement exercise. </a:t>
            </a:r>
          </a:p>
          <a:p>
            <a:endParaRPr lang="en-GB" dirty="0"/>
          </a:p>
        </p:txBody>
      </p:sp>
      <p:sp>
        <p:nvSpPr>
          <p:cNvPr id="4" name="Slide Number Placeholder 3"/>
          <p:cNvSpPr>
            <a:spLocks noGrp="1"/>
          </p:cNvSpPr>
          <p:nvPr>
            <p:ph type="sldNum" sz="quarter" idx="10"/>
          </p:nvPr>
        </p:nvSpPr>
        <p:spPr/>
        <p:txBody>
          <a:bodyPr/>
          <a:lstStyle/>
          <a:p>
            <a:pPr>
              <a:defRPr/>
            </a:pPr>
            <a:fld id="{B19E4540-8128-45E1-950B-B6585CC3C323}" type="slidenum">
              <a:rPr lang="en-GB" altLang="en-US" smtClean="0"/>
              <a:pPr>
                <a:defRPr/>
              </a:pPr>
              <a:t>36</a:t>
            </a:fld>
            <a:endParaRPr lang="en-GB" altLang="en-US"/>
          </a:p>
        </p:txBody>
      </p:sp>
    </p:spTree>
    <p:extLst>
      <p:ext uri="{BB962C8B-B14F-4D97-AF65-F5344CB8AC3E}">
        <p14:creationId xmlns="" xmlns:p14="http://schemas.microsoft.com/office/powerpoint/2010/main" val="128704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19E4540-8128-45E1-950B-B6585CC3C323}" type="slidenum">
              <a:rPr lang="en-GB" altLang="en-US" smtClean="0"/>
              <a:pPr>
                <a:defRPr/>
              </a:pPr>
              <a:t>40</a:t>
            </a:fld>
            <a:endParaRPr lang="en-GB" altLang="en-US"/>
          </a:p>
        </p:txBody>
      </p:sp>
    </p:spTree>
    <p:extLst>
      <p:ext uri="{BB962C8B-B14F-4D97-AF65-F5344CB8AC3E}">
        <p14:creationId xmlns="" xmlns:p14="http://schemas.microsoft.com/office/powerpoint/2010/main" val="2670967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The concept of career flow and the importance of considering every part of this to improve workforce figures</a:t>
            </a:r>
          </a:p>
        </p:txBody>
      </p:sp>
      <p:sp>
        <p:nvSpPr>
          <p:cNvPr id="4" name="Slide Number Placeholder 3"/>
          <p:cNvSpPr>
            <a:spLocks noGrp="1"/>
          </p:cNvSpPr>
          <p:nvPr>
            <p:ph type="sldNum" sz="quarter" idx="10"/>
          </p:nvPr>
        </p:nvSpPr>
        <p:spPr/>
        <p:txBody>
          <a:bodyPr/>
          <a:lstStyle/>
          <a:p>
            <a:pPr>
              <a:defRPr/>
            </a:pPr>
            <a:fld id="{B19E4540-8128-45E1-950B-B6585CC3C323}" type="slidenum">
              <a:rPr lang="en-GB" altLang="en-US" smtClean="0"/>
              <a:pPr>
                <a:defRPr/>
              </a:pPr>
              <a:t>11</a:t>
            </a:fld>
            <a:endParaRPr lang="en-GB" altLang="en-US"/>
          </a:p>
        </p:txBody>
      </p:sp>
    </p:spTree>
    <p:extLst>
      <p:ext uri="{BB962C8B-B14F-4D97-AF65-F5344CB8AC3E}">
        <p14:creationId xmlns="" xmlns:p14="http://schemas.microsoft.com/office/powerpoint/2010/main" val="3409963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sz="1200" b="0" i="0" kern="1200" dirty="0">
                <a:solidFill>
                  <a:schemeClr val="tx1"/>
                </a:solidFill>
                <a:effectLst/>
                <a:latin typeface="Arial" charset="0"/>
                <a:ea typeface="ＭＳ Ｐゴシック" charset="-128"/>
                <a:cs typeface="ＭＳ Ｐゴシック" charset="-128"/>
              </a:rPr>
              <a:t>extra £5m for undergraduate education in general practice.</a:t>
            </a:r>
            <a:endParaRPr lang="en-GB" dirty="0"/>
          </a:p>
        </p:txBody>
      </p:sp>
      <p:sp>
        <p:nvSpPr>
          <p:cNvPr id="4" name="Slide Number Placeholder 3"/>
          <p:cNvSpPr>
            <a:spLocks noGrp="1"/>
          </p:cNvSpPr>
          <p:nvPr>
            <p:ph type="sldNum" sz="quarter" idx="10"/>
          </p:nvPr>
        </p:nvSpPr>
        <p:spPr/>
        <p:txBody>
          <a:bodyPr/>
          <a:lstStyle/>
          <a:p>
            <a:pPr>
              <a:defRPr/>
            </a:pPr>
            <a:fld id="{B19E4540-8128-45E1-950B-B6585CC3C323}" type="slidenum">
              <a:rPr lang="en-GB" altLang="en-US" smtClean="0"/>
              <a:pPr>
                <a:defRPr/>
              </a:pPr>
              <a:t>12</a:t>
            </a:fld>
            <a:endParaRPr lang="en-GB" altLang="en-US"/>
          </a:p>
        </p:txBody>
      </p:sp>
    </p:spTree>
    <p:extLst>
      <p:ext uri="{BB962C8B-B14F-4D97-AF65-F5344CB8AC3E}">
        <p14:creationId xmlns="" xmlns:p14="http://schemas.microsoft.com/office/powerpoint/2010/main" val="3536114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C01946-7424-44D8-939D-61A7A5CD091D}" type="slidenum">
              <a:rPr lang="en-GB" smtClean="0"/>
              <a:pPr/>
              <a:t>14</a:t>
            </a:fld>
            <a:endParaRPr lang="en-GB"/>
          </a:p>
        </p:txBody>
      </p:sp>
    </p:spTree>
    <p:extLst>
      <p:ext uri="{BB962C8B-B14F-4D97-AF65-F5344CB8AC3E}">
        <p14:creationId xmlns="" xmlns:p14="http://schemas.microsoft.com/office/powerpoint/2010/main" val="3159831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a:solidFill>
                  <a:srgbClr val="002060"/>
                </a:solidFill>
              </a:rPr>
              <a:t>Helped form the Primary Care Clinical Professionals’ Group (PCCPG) which brings together a number of professional organisations representing key professions within the MDT</a:t>
            </a:r>
          </a:p>
          <a:p>
            <a:pPr marL="285750" indent="-285750">
              <a:buFont typeface="Arial" panose="020B0604020202020204" pitchFamily="34" charset="0"/>
              <a:buChar char="•"/>
            </a:pPr>
            <a:endParaRPr lang="en-GB" dirty="0">
              <a:solidFill>
                <a:srgbClr val="002060"/>
              </a:solidFill>
            </a:endParaRPr>
          </a:p>
          <a:p>
            <a:pPr marL="285750" indent="-285750">
              <a:buFont typeface="Arial" panose="020B0604020202020204" pitchFamily="34" charset="0"/>
              <a:buChar char="•"/>
            </a:pPr>
            <a:r>
              <a:rPr lang="en-GB" dirty="0">
                <a:solidFill>
                  <a:srgbClr val="002060"/>
                </a:solidFill>
              </a:rPr>
              <a:t>Through  PCCPG we have created a joint statement on the digital requirements for MDT working in Scotland as well as offering a joint definition of primary care</a:t>
            </a:r>
          </a:p>
          <a:p>
            <a:pPr marL="285750" indent="-285750">
              <a:buFont typeface="Arial" panose="020B0604020202020204" pitchFamily="34" charset="0"/>
              <a:buChar char="•"/>
            </a:pPr>
            <a:endParaRPr lang="en-GB" dirty="0">
              <a:solidFill>
                <a:srgbClr val="002060"/>
              </a:solidFill>
            </a:endParaRPr>
          </a:p>
          <a:p>
            <a:pPr marL="285750" indent="-285750">
              <a:buFont typeface="Arial" panose="020B0604020202020204" pitchFamily="34" charset="0"/>
              <a:buChar char="•"/>
            </a:pPr>
            <a:r>
              <a:rPr lang="en-GB" dirty="0">
                <a:solidFill>
                  <a:srgbClr val="002060"/>
                </a:solidFill>
              </a:rPr>
              <a:t>We were involved alongside NHS Education for Scotland (NES) to deliver joint teaching for MDTs </a:t>
            </a:r>
          </a:p>
          <a:p>
            <a:endParaRPr lang="en-GB" dirty="0"/>
          </a:p>
        </p:txBody>
      </p:sp>
      <p:sp>
        <p:nvSpPr>
          <p:cNvPr id="4" name="Slide Number Placeholder 3"/>
          <p:cNvSpPr>
            <a:spLocks noGrp="1"/>
          </p:cNvSpPr>
          <p:nvPr>
            <p:ph type="sldNum" sz="quarter" idx="10"/>
          </p:nvPr>
        </p:nvSpPr>
        <p:spPr/>
        <p:txBody>
          <a:bodyPr/>
          <a:lstStyle/>
          <a:p>
            <a:pPr>
              <a:defRPr/>
            </a:pPr>
            <a:fld id="{B19E4540-8128-45E1-950B-B6585CC3C323}" type="slidenum">
              <a:rPr lang="en-GB" altLang="en-US" smtClean="0"/>
              <a:pPr>
                <a:defRPr/>
              </a:pPr>
              <a:t>15</a:t>
            </a:fld>
            <a:endParaRPr lang="en-GB" altLang="en-US"/>
          </a:p>
        </p:txBody>
      </p:sp>
    </p:spTree>
    <p:extLst>
      <p:ext uri="{BB962C8B-B14F-4D97-AF65-F5344CB8AC3E}">
        <p14:creationId xmlns="" xmlns:p14="http://schemas.microsoft.com/office/powerpoint/2010/main" val="3775071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x</a:t>
            </a:r>
          </a:p>
        </p:txBody>
      </p:sp>
      <p:sp>
        <p:nvSpPr>
          <p:cNvPr id="4" name="Slide Number Placeholder 3"/>
          <p:cNvSpPr>
            <a:spLocks noGrp="1"/>
          </p:cNvSpPr>
          <p:nvPr>
            <p:ph type="sldNum" sz="quarter" idx="10"/>
          </p:nvPr>
        </p:nvSpPr>
        <p:spPr/>
        <p:txBody>
          <a:bodyPr/>
          <a:lstStyle/>
          <a:p>
            <a:pPr>
              <a:defRPr/>
            </a:pPr>
            <a:fld id="{B19E4540-8128-45E1-950B-B6585CC3C323}" type="slidenum">
              <a:rPr lang="en-GB" altLang="en-US" smtClean="0"/>
              <a:pPr>
                <a:defRPr/>
              </a:pPr>
              <a:t>16</a:t>
            </a:fld>
            <a:endParaRPr lang="en-GB" altLang="en-US"/>
          </a:p>
        </p:txBody>
      </p:sp>
    </p:spTree>
    <p:extLst>
      <p:ext uri="{BB962C8B-B14F-4D97-AF65-F5344CB8AC3E}">
        <p14:creationId xmlns="" xmlns:p14="http://schemas.microsoft.com/office/powerpoint/2010/main" val="2214002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We continue to lobby the GMC for a change in the registration status of GPs</a:t>
            </a:r>
          </a:p>
          <a:p>
            <a:r>
              <a:rPr lang="en-GB" sz="1200" kern="1200" dirty="0">
                <a:solidFill>
                  <a:schemeClr val="tx1"/>
                </a:solidFill>
                <a:effectLst/>
                <a:latin typeface="Arial" charset="0"/>
                <a:ea typeface="ＭＳ Ｐゴシック" charset="-128"/>
                <a:cs typeface="ＭＳ Ｐゴシック" charset="-128"/>
              </a:rPr>
              <a:t>This needs to happen asap, least of all to address the parity/status issues that we know influence career choice of medical students, how we value ourselves as a profession and how we are perceived by public and politicians</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B19E4540-8128-45E1-950B-B6585CC3C323}" type="slidenum">
              <a:rPr lang="en-GB" altLang="en-US" smtClean="0"/>
              <a:pPr>
                <a:defRPr/>
              </a:pPr>
              <a:t>17</a:t>
            </a:fld>
            <a:endParaRPr lang="en-GB" altLang="en-US"/>
          </a:p>
        </p:txBody>
      </p:sp>
    </p:spTree>
    <p:extLst>
      <p:ext uri="{BB962C8B-B14F-4D97-AF65-F5344CB8AC3E}">
        <p14:creationId xmlns="" xmlns:p14="http://schemas.microsoft.com/office/powerpoint/2010/main" val="2867885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ChangeArrowheads="1" noTextEdit="1"/>
          </p:cNvSpPr>
          <p:nvPr>
            <p:ph type="sldImg"/>
          </p:nvPr>
        </p:nvSpPr>
        <p:spPr>
          <a:xfrm>
            <a:off x="917575" y="744538"/>
            <a:ext cx="4962525" cy="3722687"/>
          </a:xfrm>
          <a:ln/>
        </p:spPr>
      </p:sp>
      <p:sp>
        <p:nvSpPr>
          <p:cNvPr id="36867" name="Notes Placeholder 2"/>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ＭＳ Ｐゴシック" charset="-128"/>
                <a:cs typeface="ＭＳ Ｐゴシック" charset="-128"/>
              </a:rPr>
              <a:t>It is estimated that around 1/3 of our consultations have a mental health component; often it feels like more! But how good are we are protecting own mental health?</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Arial" charset="0"/>
              <a:ea typeface="ＭＳ Ｐゴシック" charset="-128"/>
              <a:cs typeface="ＭＳ Ｐゴシック"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ＭＳ Ｐゴシック" charset="-128"/>
                <a:cs typeface="ＭＳ Ｐゴシック" charset="-128"/>
              </a:rPr>
              <a:t>This was a title from a BMJ article a few months ago – some of you may have seen it.  It speaks about the gradual acclimation that we (the frogs) make to an increasingly unsafe and hot working environment (the NHS) until it has become so hot, without us noticing that we are at risk of being boiled or burned.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Arial" charset="0"/>
              <a:ea typeface="ＭＳ Ｐゴシック" charset="-128"/>
              <a:cs typeface="ＭＳ Ｐゴシック"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ＭＳ Ｐゴシック" charset="-128"/>
                <a:cs typeface="ＭＳ Ｐゴシック" charset="-128"/>
              </a:rPr>
              <a:t>There have been increasing numbers of articles published in recent months on GP wellbeing.  I imagine that most of us in the room experience work-related stress on a regular basis – especially as a trainer!  But what can we do about it?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Arial" charset="0"/>
              <a:ea typeface="ＭＳ Ｐゴシック" charset="-128"/>
              <a:cs typeface="ＭＳ Ｐゴシック"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ＭＳ Ｐゴシック" charset="-128"/>
                <a:cs typeface="ＭＳ Ｐゴシック" charset="-128"/>
              </a:rPr>
              <a:t>Analysis of research by RCGP Scotland shows that more than one in five of Scottish GPs (22%) say they are so stressed they feel they cannot cope at least once a week. In addition, the majority are concerned their stress levels may increase further over the next few years. </a:t>
            </a:r>
          </a:p>
          <a:p>
            <a:endParaRPr lang="en-GB" dirty="0">
              <a:ea typeface="ＭＳ Ｐゴシック" pitchFamily="34" charset="-128"/>
            </a:endParaRPr>
          </a:p>
          <a:p>
            <a:endParaRPr lang="en-GB" dirty="0">
              <a:ea typeface="ＭＳ Ｐゴシック" pitchFamily="34" charset="-128"/>
            </a:endParaRPr>
          </a:p>
          <a:p>
            <a:endParaRPr lang="en-GB" dirty="0">
              <a:ea typeface="ＭＳ Ｐゴシック" pitchFamily="34" charset="-128"/>
            </a:endParaRPr>
          </a:p>
        </p:txBody>
      </p:sp>
      <p:sp>
        <p:nvSpPr>
          <p:cNvPr id="36868" name="Slide Number Placeholder 3"/>
          <p:cNvSpPr>
            <a:spLocks noGrp="1" noChangeArrowheads="1"/>
          </p:cNvSpPr>
          <p:nvPr>
            <p:ph type="sldNum" sz="quarter" idx="5"/>
          </p:nvPr>
        </p:nvSpPr>
        <p:spPr>
          <a:noFill/>
        </p:spPr>
        <p:txBody>
          <a:bodyPr/>
          <a:lstStyle/>
          <a:p>
            <a:fld id="{13DC7FA9-F47B-41E4-9527-8EC028709572}" type="slidenum">
              <a:rPr lang="en-GB" altLang="en-US"/>
              <a:pPr/>
              <a:t>19</a:t>
            </a:fld>
            <a:endParaRPr lang="en-GB" altLang="en-US"/>
          </a:p>
        </p:txBody>
      </p:sp>
    </p:spTree>
    <p:extLst>
      <p:ext uri="{BB962C8B-B14F-4D97-AF65-F5344CB8AC3E}">
        <p14:creationId xmlns="" xmlns:p14="http://schemas.microsoft.com/office/powerpoint/2010/main" val="2091156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 xmlns:p14="http://schemas.microsoft.com/office/powerpoint/2010/main" val="4110898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 xmlns:p14="http://schemas.microsoft.com/office/powerpoint/2010/main" val="308460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 xmlns:p14="http://schemas.microsoft.com/office/powerpoint/2010/main" val="746425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 xmlns:p14="http://schemas.microsoft.com/office/powerpoint/2010/main" val="960187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 xmlns:p14="http://schemas.microsoft.com/office/powerpoint/2010/main" val="3508157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 xmlns:p14="http://schemas.microsoft.com/office/powerpoint/2010/main" val="3335548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Tree>
    <p:extLst>
      <p:ext uri="{BB962C8B-B14F-4D97-AF65-F5344CB8AC3E}">
        <p14:creationId xmlns="" xmlns:p14="http://schemas.microsoft.com/office/powerpoint/2010/main" val="477408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866868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 xmlns:p14="http://schemas.microsoft.com/office/powerpoint/2010/main" val="3716676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 xmlns:p14="http://schemas.microsoft.com/office/powerpoint/2010/main" val="1224340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 xmlns:p14="http://schemas.microsoft.com/office/powerpoint/2010/main" val="67816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1"/>
            </a:gs>
            <a:gs pos="100000">
              <a:schemeClr val="bg1"/>
            </a:gs>
          </a:gsLst>
          <a:path path="rect">
            <a:fillToRect l="100000" t="100000"/>
          </a:path>
        </a:gradFill>
        <a:effectLst/>
      </p:bgPr>
    </p:bg>
    <p:spTree>
      <p:nvGrpSpPr>
        <p:cNvPr id="1" name=""/>
        <p:cNvGrpSpPr/>
        <p:nvPr/>
      </p:nvGrpSpPr>
      <p:grpSpPr>
        <a:xfrm>
          <a:off x="0" y="0"/>
          <a:ext cx="0" cy="0"/>
          <a:chOff x="0" y="0"/>
          <a:chExt cx="0" cy="0"/>
        </a:xfrm>
      </p:grpSpPr>
      <p:sp>
        <p:nvSpPr>
          <p:cNvPr id="1026" name="Rectangle 6"/>
          <p:cNvSpPr>
            <a:spLocks noChangeArrowheads="1"/>
          </p:cNvSpPr>
          <p:nvPr userDrawn="1"/>
        </p:nvSpPr>
        <p:spPr bwMode="auto">
          <a:xfrm>
            <a:off x="0" y="0"/>
            <a:ext cx="9144000" cy="1196975"/>
          </a:xfrm>
          <a:prstGeom prst="rect">
            <a:avLst/>
          </a:prstGeom>
          <a:solidFill>
            <a:srgbClr val="002B5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800">
                <a:solidFill>
                  <a:schemeClr val="tx1"/>
                </a:solidFill>
                <a:latin typeface="Arial" charset="0"/>
                <a:ea typeface="ＭＳ Ｐゴシック" pitchFamily="-1" charset="-128"/>
              </a:defRPr>
            </a:lvl1pPr>
            <a:lvl2pPr marL="742950" indent="-285750">
              <a:defRPr sz="2800">
                <a:solidFill>
                  <a:schemeClr val="tx1"/>
                </a:solidFill>
                <a:latin typeface="Arial" charset="0"/>
                <a:ea typeface="ＭＳ Ｐゴシック" pitchFamily="-1" charset="-128"/>
              </a:defRPr>
            </a:lvl2pPr>
            <a:lvl3pPr marL="1143000" indent="-228600">
              <a:defRPr sz="2800">
                <a:solidFill>
                  <a:schemeClr val="tx1"/>
                </a:solidFill>
                <a:latin typeface="Arial" charset="0"/>
                <a:ea typeface="ＭＳ Ｐゴシック" pitchFamily="-1" charset="-128"/>
              </a:defRPr>
            </a:lvl3pPr>
            <a:lvl4pPr marL="1600200" indent="-228600">
              <a:defRPr sz="2800">
                <a:solidFill>
                  <a:schemeClr val="tx1"/>
                </a:solidFill>
                <a:latin typeface="Arial" charset="0"/>
                <a:ea typeface="ＭＳ Ｐゴシック" pitchFamily="-1" charset="-128"/>
              </a:defRPr>
            </a:lvl4pPr>
            <a:lvl5pPr marL="2057400" indent="-228600">
              <a:defRPr sz="28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8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8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8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800">
                <a:solidFill>
                  <a:schemeClr val="tx1"/>
                </a:solidFill>
                <a:latin typeface="Arial" charset="0"/>
                <a:ea typeface="ＭＳ Ｐゴシック" pitchFamily="-1" charset="-128"/>
              </a:defRPr>
            </a:lvl9pPr>
          </a:lstStyle>
          <a:p>
            <a:pPr>
              <a:spcBef>
                <a:spcPct val="20000"/>
              </a:spcBef>
              <a:buFontTx/>
              <a:buChar char="•"/>
              <a:defRPr/>
            </a:pPr>
            <a:endParaRPr lang="en-US" altLang="en-US"/>
          </a:p>
        </p:txBody>
      </p:sp>
      <p:pic>
        <p:nvPicPr>
          <p:cNvPr id="1027" name="Picture 8" descr="RCGP Scotland -JPG"/>
          <p:cNvPicPr>
            <a:picLocks noChangeAspect="1" noChangeArrowheads="1"/>
          </p:cNvPicPr>
          <p:nvPr userDrawn="1"/>
        </p:nvPicPr>
        <p:blipFill>
          <a:blip r:embed="rId13">
            <a:extLst>
              <a:ext uri="{28A0092B-C50C-407E-A947-70E740481C1C}">
                <a14:useLocalDpi xmlns="" xmlns:a14="http://schemas.microsoft.com/office/drawing/2010/main" val="0"/>
              </a:ext>
            </a:extLst>
          </a:blip>
          <a:srcRect/>
          <a:stretch>
            <a:fillRect/>
          </a:stretch>
        </p:blipFill>
        <p:spPr bwMode="auto">
          <a:xfrm>
            <a:off x="250825" y="5661025"/>
            <a:ext cx="2017713" cy="73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0" fontAlgn="base" hangingPunct="0">
        <a:spcBef>
          <a:spcPct val="0"/>
        </a:spcBef>
        <a:spcAft>
          <a:spcPct val="0"/>
        </a:spcAft>
        <a:defRPr sz="4400" b="1">
          <a:solidFill>
            <a:srgbClr val="9BB3FF"/>
          </a:solidFill>
          <a:latin typeface="+mj-lt"/>
          <a:ea typeface="ＭＳ Ｐゴシック" charset="-128"/>
          <a:cs typeface="ＭＳ Ｐゴシック" charset="-128"/>
        </a:defRPr>
      </a:lvl1pPr>
      <a:lvl2pPr algn="l" rtl="0" eaLnBrk="0" fontAlgn="base" hangingPunct="0">
        <a:spcBef>
          <a:spcPct val="0"/>
        </a:spcBef>
        <a:spcAft>
          <a:spcPct val="0"/>
        </a:spcAft>
        <a:defRPr sz="4400" b="1">
          <a:solidFill>
            <a:srgbClr val="9BB3FF"/>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b="1">
          <a:solidFill>
            <a:srgbClr val="9BB3FF"/>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b="1">
          <a:solidFill>
            <a:srgbClr val="9BB3FF"/>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b="1">
          <a:solidFill>
            <a:srgbClr val="9BB3FF"/>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4400" b="1">
          <a:solidFill>
            <a:srgbClr val="9BB3FF"/>
          </a:solidFill>
          <a:latin typeface="Arial" charset="0"/>
        </a:defRPr>
      </a:lvl6pPr>
      <a:lvl7pPr marL="914400" algn="l" rtl="0" eaLnBrk="0" fontAlgn="base" hangingPunct="0">
        <a:spcBef>
          <a:spcPct val="0"/>
        </a:spcBef>
        <a:spcAft>
          <a:spcPct val="0"/>
        </a:spcAft>
        <a:defRPr sz="4400" b="1">
          <a:solidFill>
            <a:srgbClr val="9BB3FF"/>
          </a:solidFill>
          <a:latin typeface="Arial" charset="0"/>
        </a:defRPr>
      </a:lvl7pPr>
      <a:lvl8pPr marL="1371600" algn="l" rtl="0" eaLnBrk="0" fontAlgn="base" hangingPunct="0">
        <a:spcBef>
          <a:spcPct val="0"/>
        </a:spcBef>
        <a:spcAft>
          <a:spcPct val="0"/>
        </a:spcAft>
        <a:defRPr sz="4400" b="1">
          <a:solidFill>
            <a:srgbClr val="9BB3FF"/>
          </a:solidFill>
          <a:latin typeface="Arial" charset="0"/>
        </a:defRPr>
      </a:lvl8pPr>
      <a:lvl9pPr marL="1828800" algn="l" rtl="0" eaLnBrk="0" fontAlgn="base" hangingPunct="0">
        <a:spcBef>
          <a:spcPct val="0"/>
        </a:spcBef>
        <a:spcAft>
          <a:spcPct val="0"/>
        </a:spcAft>
        <a:defRPr sz="4400" b="1">
          <a:solidFill>
            <a:srgbClr val="9BB3FF"/>
          </a:solidFill>
          <a:latin typeface="Arial" charset="0"/>
        </a:defRPr>
      </a:lvl9pPr>
    </p:titleStyle>
    <p:bodyStyle>
      <a:lvl1pPr marL="533400" indent="-514350" algn="l" rtl="0" eaLnBrk="0" fontAlgn="base" hangingPunct="0">
        <a:spcBef>
          <a:spcPct val="20000"/>
        </a:spcBef>
        <a:spcAft>
          <a:spcPct val="0"/>
        </a:spcAft>
        <a:buBlip>
          <a:blip r:embed="rId14"/>
        </a:buBlip>
        <a:tabLst>
          <a:tab pos="533400" algn="l"/>
          <a:tab pos="1162050" algn="l"/>
          <a:tab pos="1695450" algn="l"/>
          <a:tab pos="2247900" algn="l"/>
          <a:tab pos="2781300" algn="l"/>
        </a:tabLst>
        <a:defRPr sz="3200">
          <a:solidFill>
            <a:schemeClr val="tx1"/>
          </a:solidFill>
          <a:latin typeface="+mn-lt"/>
          <a:ea typeface="ＭＳ Ｐゴシック" charset="-128"/>
          <a:cs typeface="ＭＳ Ｐゴシック" charset="-128"/>
        </a:defRPr>
      </a:lvl1pPr>
      <a:lvl2pPr marL="1162050" indent="-449263" algn="l" rtl="0" eaLnBrk="0" fontAlgn="base" hangingPunct="0">
        <a:spcBef>
          <a:spcPct val="20000"/>
        </a:spcBef>
        <a:spcAft>
          <a:spcPct val="0"/>
        </a:spcAft>
        <a:buFont typeface="Wingdings" panose="05000000000000000000" pitchFamily="2" charset="2"/>
        <a:buBlip>
          <a:blip r:embed="rId14"/>
        </a:buBlip>
        <a:tabLst>
          <a:tab pos="533400" algn="l"/>
          <a:tab pos="1162050" algn="l"/>
          <a:tab pos="1695450" algn="l"/>
          <a:tab pos="2247900" algn="l"/>
          <a:tab pos="2781300" algn="l"/>
        </a:tabLst>
        <a:defRPr sz="2800">
          <a:solidFill>
            <a:schemeClr val="tx1"/>
          </a:solidFill>
          <a:latin typeface="+mn-lt"/>
          <a:ea typeface="ＭＳ Ｐゴシック" charset="-128"/>
        </a:defRPr>
      </a:lvl2pPr>
      <a:lvl3pPr marL="169545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400">
          <a:solidFill>
            <a:schemeClr val="tx1"/>
          </a:solidFill>
          <a:latin typeface="+mn-lt"/>
          <a:ea typeface="ＭＳ Ｐゴシック" charset="-128"/>
        </a:defRPr>
      </a:lvl3pPr>
      <a:lvl4pPr marL="2247900" indent="-37306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ＭＳ Ｐゴシック" charset="-128"/>
        </a:defRPr>
      </a:lvl4pPr>
      <a:lvl5pPr marL="278130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ＭＳ Ｐゴシック" charset="-128"/>
        </a:defRPr>
      </a:lvl5pPr>
      <a:lvl6pPr marL="323850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ＭＳ Ｐゴシック" charset="-128"/>
        </a:defRPr>
      </a:lvl6pPr>
      <a:lvl7pPr marL="369570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ＭＳ Ｐゴシック" charset="-128"/>
        </a:defRPr>
      </a:lvl7pPr>
      <a:lvl8pPr marL="415290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ＭＳ Ｐゴシック" charset="-128"/>
        </a:defRPr>
      </a:lvl8pPr>
      <a:lvl9pPr marL="461010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Carey.Lunan@rcgp.org.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rcgp.org.uk/destinationgp"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bit.ly/2EGpWJj"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hyperlink" Target="https://www.sehd.scot.nhs.uk/pca/PCA2019(M)08.pdf"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48038806-892F-4E58-BB0D-F5CCDA8E21A9}"/>
              </a:ext>
            </a:extLst>
          </p:cNvPr>
          <p:cNvPicPr>
            <a:picLocks noChangeAspect="1"/>
          </p:cNvPicPr>
          <p:nvPr/>
        </p:nvPicPr>
        <p:blipFill>
          <a:blip r:embed="rId3"/>
          <a:stretch>
            <a:fillRect/>
          </a:stretch>
        </p:blipFill>
        <p:spPr>
          <a:xfrm>
            <a:off x="0" y="0"/>
            <a:ext cx="9144000" cy="6858000"/>
          </a:xfrm>
          <a:prstGeom prst="rect">
            <a:avLst/>
          </a:prstGeom>
        </p:spPr>
      </p:pic>
      <p:sp>
        <p:nvSpPr>
          <p:cNvPr id="3" name="Content Placeholder 2"/>
          <p:cNvSpPr>
            <a:spLocks noGrp="1"/>
          </p:cNvSpPr>
          <p:nvPr>
            <p:ph idx="1"/>
          </p:nvPr>
        </p:nvSpPr>
        <p:spPr>
          <a:xfrm>
            <a:off x="0" y="764704"/>
            <a:ext cx="8686800" cy="5361459"/>
          </a:xfrm>
        </p:spPr>
        <p:txBody>
          <a:bodyPr/>
          <a:lstStyle/>
          <a:p>
            <a:pPr algn="ctr">
              <a:buNone/>
            </a:pPr>
            <a:endParaRPr lang="en-GB" sz="5400" b="1" dirty="0">
              <a:solidFill>
                <a:schemeClr val="bg1"/>
              </a:solidFill>
            </a:endParaRPr>
          </a:p>
          <a:p>
            <a:pPr algn="ctr">
              <a:buNone/>
            </a:pPr>
            <a:r>
              <a:rPr lang="en-GB" sz="5400" b="1" dirty="0">
                <a:solidFill>
                  <a:schemeClr val="bg1"/>
                </a:solidFill>
              </a:rPr>
              <a:t>Safe and Sustainable </a:t>
            </a:r>
          </a:p>
          <a:p>
            <a:pPr algn="ctr">
              <a:buNone/>
            </a:pPr>
            <a:r>
              <a:rPr lang="en-GB" sz="5400" b="1" dirty="0">
                <a:solidFill>
                  <a:schemeClr val="bg1"/>
                </a:solidFill>
              </a:rPr>
              <a:t>General Practice</a:t>
            </a:r>
          </a:p>
          <a:p>
            <a:pPr algn="ctr">
              <a:buNone/>
            </a:pPr>
            <a:endParaRPr lang="en-GB" dirty="0"/>
          </a:p>
          <a:p>
            <a:pPr>
              <a:buNone/>
            </a:pPr>
            <a:r>
              <a:rPr lang="en-GB" dirty="0"/>
              <a:t>Dr Carey Lunan</a:t>
            </a:r>
          </a:p>
          <a:p>
            <a:pPr>
              <a:buNone/>
            </a:pPr>
            <a:r>
              <a:rPr lang="en-GB" dirty="0"/>
              <a:t>GP, Craigmillar</a:t>
            </a:r>
          </a:p>
          <a:p>
            <a:pPr>
              <a:buNone/>
            </a:pPr>
            <a:r>
              <a:rPr lang="en-GB" dirty="0"/>
              <a:t>Chair of RCGP Scotland</a:t>
            </a:r>
          </a:p>
          <a:p>
            <a:pPr>
              <a:buNone/>
            </a:pPr>
            <a:r>
              <a:rPr lang="en-GB" sz="2000" dirty="0">
                <a:hlinkClick r:id="rId4"/>
              </a:rPr>
              <a:t>Carey.Lunan@rcgp.org.uk</a:t>
            </a:r>
            <a:r>
              <a:rPr lang="en-GB" sz="2000" dirty="0"/>
              <a:t> </a:t>
            </a:r>
          </a:p>
          <a:p>
            <a:pPr>
              <a:buNone/>
            </a:pPr>
            <a:r>
              <a:rPr lang="en-GB" sz="2000" dirty="0"/>
              <a:t>@</a:t>
            </a:r>
            <a:r>
              <a:rPr lang="en-GB" sz="2000" dirty="0" err="1"/>
              <a:t>careylunan</a:t>
            </a:r>
            <a:r>
              <a:rPr lang="en-GB" sz="2000" dirty="0"/>
              <a:t>	</a:t>
            </a:r>
          </a:p>
          <a:p>
            <a:pPr algn="ctr">
              <a:buNone/>
            </a:pP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251EE6A6-4B4E-45A6-9F3E-A470E0DE598E}"/>
              </a:ext>
            </a:extLst>
          </p:cNvPr>
          <p:cNvSpPr>
            <a:spLocks noGrp="1"/>
          </p:cNvSpPr>
          <p:nvPr>
            <p:ph type="title"/>
          </p:nvPr>
        </p:nvSpPr>
        <p:spPr/>
        <p:txBody>
          <a:bodyPr/>
          <a:lstStyle/>
          <a:p>
            <a:r>
              <a:rPr lang="en-GB" dirty="0"/>
              <a:t>Workforce</a:t>
            </a:r>
          </a:p>
        </p:txBody>
      </p:sp>
      <p:sp>
        <p:nvSpPr>
          <p:cNvPr id="5" name="Content Placeholder 4">
            <a:extLst>
              <a:ext uri="{FF2B5EF4-FFF2-40B4-BE49-F238E27FC236}">
                <a16:creationId xmlns="" xmlns:a16="http://schemas.microsoft.com/office/drawing/2014/main" id="{986C1EDE-4BD0-4AC2-A796-8AB20B5F540E}"/>
              </a:ext>
            </a:extLst>
          </p:cNvPr>
          <p:cNvSpPr>
            <a:spLocks noGrp="1"/>
          </p:cNvSpPr>
          <p:nvPr>
            <p:ph idx="1"/>
          </p:nvPr>
        </p:nvSpPr>
        <p:spPr/>
        <p:txBody>
          <a:bodyPr/>
          <a:lstStyle/>
          <a:p>
            <a:endParaRPr lang="en-GB" dirty="0"/>
          </a:p>
          <a:p>
            <a:r>
              <a:rPr lang="en-GB" dirty="0"/>
              <a:t>The GP workforce</a:t>
            </a:r>
          </a:p>
          <a:p>
            <a:r>
              <a:rPr lang="en-GB" dirty="0"/>
              <a:t>The MDT workforce</a:t>
            </a:r>
          </a:p>
          <a:p>
            <a:endParaRPr lang="en-GB" dirty="0"/>
          </a:p>
        </p:txBody>
      </p:sp>
    </p:spTree>
    <p:extLst>
      <p:ext uri="{BB962C8B-B14F-4D97-AF65-F5344CB8AC3E}">
        <p14:creationId xmlns="" xmlns:p14="http://schemas.microsoft.com/office/powerpoint/2010/main" val="1250517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A9988B-D21E-4D8D-91AB-84EFD2ACC349}"/>
              </a:ext>
            </a:extLst>
          </p:cNvPr>
          <p:cNvSpPr>
            <a:spLocks noGrp="1"/>
          </p:cNvSpPr>
          <p:nvPr>
            <p:ph type="title"/>
          </p:nvPr>
        </p:nvSpPr>
        <p:spPr/>
        <p:txBody>
          <a:bodyPr/>
          <a:lstStyle/>
          <a:p>
            <a:r>
              <a:rPr lang="en-GB" dirty="0"/>
              <a:t>Building the GP workforce</a:t>
            </a:r>
          </a:p>
        </p:txBody>
      </p:sp>
      <p:graphicFrame>
        <p:nvGraphicFramePr>
          <p:cNvPr id="4" name="Content Placeholder 3">
            <a:extLst>
              <a:ext uri="{FF2B5EF4-FFF2-40B4-BE49-F238E27FC236}">
                <a16:creationId xmlns="" xmlns:a16="http://schemas.microsoft.com/office/drawing/2014/main" id="{ABA16226-E398-43BE-993A-2E2DD3E939ED}"/>
              </a:ext>
            </a:extLst>
          </p:cNvPr>
          <p:cNvGraphicFramePr>
            <a:graphicFrameLocks noGrp="1"/>
          </p:cNvGraphicFramePr>
          <p:nvPr>
            <p:ph idx="1"/>
            <p:extLst>
              <p:ext uri="{D42A27DB-BD31-4B8C-83A1-F6EECF244321}">
                <p14:modId xmlns="" xmlns:p14="http://schemas.microsoft.com/office/powerpoint/2010/main" val="84118829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 xmlns:a16="http://schemas.microsoft.com/office/drawing/2014/main" id="{9C36B939-BC30-49A5-9B2C-C22E1F6D4674}"/>
              </a:ext>
            </a:extLst>
          </p:cNvPr>
          <p:cNvSpPr txBox="1"/>
          <p:nvPr/>
        </p:nvSpPr>
        <p:spPr>
          <a:xfrm>
            <a:off x="2632132" y="4984976"/>
            <a:ext cx="6480720" cy="1200329"/>
          </a:xfrm>
          <a:prstGeom prst="rect">
            <a:avLst/>
          </a:prstGeom>
          <a:noFill/>
        </p:spPr>
        <p:txBody>
          <a:bodyPr wrap="square" rtlCol="0">
            <a:spAutoFit/>
          </a:bodyPr>
          <a:lstStyle/>
          <a:p>
            <a:pPr marL="19050" indent="0" algn="r">
              <a:buNone/>
            </a:pPr>
            <a:r>
              <a:rPr lang="en-GB" dirty="0"/>
              <a:t>“…</a:t>
            </a:r>
            <a:r>
              <a:rPr lang="en-GB" sz="2000" i="1" dirty="0"/>
              <a:t>an additional 800 (headcount) GPs by 2027”</a:t>
            </a:r>
          </a:p>
          <a:p>
            <a:pPr marL="19050" indent="0" algn="r">
              <a:buNone/>
            </a:pPr>
            <a:r>
              <a:rPr lang="en-GB" sz="2000" dirty="0"/>
              <a:t>							Scottish Government</a:t>
            </a:r>
          </a:p>
        </p:txBody>
      </p:sp>
    </p:spTree>
    <p:extLst>
      <p:ext uri="{BB962C8B-B14F-4D97-AF65-F5344CB8AC3E}">
        <p14:creationId xmlns="" xmlns:p14="http://schemas.microsoft.com/office/powerpoint/2010/main" val="4208042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96AA009-F055-4443-B610-39FF44D75739}"/>
              </a:ext>
            </a:extLst>
          </p:cNvPr>
          <p:cNvSpPr>
            <a:spLocks noGrp="1"/>
          </p:cNvSpPr>
          <p:nvPr>
            <p:ph type="title"/>
          </p:nvPr>
        </p:nvSpPr>
        <p:spPr/>
        <p:txBody>
          <a:bodyPr/>
          <a:lstStyle/>
          <a:p>
            <a:r>
              <a:rPr lang="en-GB" dirty="0"/>
              <a:t>Building the GP Workforce</a:t>
            </a:r>
          </a:p>
        </p:txBody>
      </p:sp>
      <p:sp>
        <p:nvSpPr>
          <p:cNvPr id="5" name="Content Placeholder 4">
            <a:extLst>
              <a:ext uri="{FF2B5EF4-FFF2-40B4-BE49-F238E27FC236}">
                <a16:creationId xmlns="" xmlns:a16="http://schemas.microsoft.com/office/drawing/2014/main" id="{7D79838F-DC9E-407D-A7DF-6C2344101408}"/>
              </a:ext>
            </a:extLst>
          </p:cNvPr>
          <p:cNvSpPr>
            <a:spLocks noGrp="1"/>
          </p:cNvSpPr>
          <p:nvPr>
            <p:ph idx="1"/>
          </p:nvPr>
        </p:nvSpPr>
        <p:spPr/>
        <p:txBody>
          <a:bodyPr/>
          <a:lstStyle/>
          <a:p>
            <a:r>
              <a:rPr lang="en-GB" dirty="0"/>
              <a:t>Work with schools</a:t>
            </a:r>
          </a:p>
          <a:p>
            <a:r>
              <a:rPr lang="en-GB" dirty="0"/>
              <a:t>#</a:t>
            </a:r>
            <a:r>
              <a:rPr lang="en-GB" dirty="0" err="1"/>
              <a:t>DestinationGP</a:t>
            </a:r>
            <a:r>
              <a:rPr lang="en-GB" dirty="0"/>
              <a:t> findings</a:t>
            </a:r>
          </a:p>
          <a:p>
            <a:r>
              <a:rPr lang="en-GB" dirty="0"/>
              <a:t>Gillies report</a:t>
            </a:r>
          </a:p>
          <a:p>
            <a:r>
              <a:rPr lang="en-GB" dirty="0"/>
              <a:t>Longer GP training</a:t>
            </a:r>
          </a:p>
          <a:p>
            <a:r>
              <a:rPr lang="en-GB" dirty="0"/>
              <a:t>Retention – how and why to stay?</a:t>
            </a:r>
          </a:p>
          <a:p>
            <a:endParaRPr lang="en-GB" dirty="0"/>
          </a:p>
          <a:p>
            <a:pPr marL="19050" indent="0" algn="r">
              <a:buNone/>
            </a:pPr>
            <a:r>
              <a:rPr lang="en-GB" dirty="0">
                <a:hlinkClick r:id="rId3"/>
              </a:rPr>
              <a:t>https://www.rcgp.org.uk/destinationgp</a:t>
            </a:r>
            <a:endParaRPr lang="en-GB" dirty="0"/>
          </a:p>
        </p:txBody>
      </p:sp>
    </p:spTree>
    <p:extLst>
      <p:ext uri="{BB962C8B-B14F-4D97-AF65-F5344CB8AC3E}">
        <p14:creationId xmlns="" xmlns:p14="http://schemas.microsoft.com/office/powerpoint/2010/main" val="747475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D77CCAFB-C556-427C-AFFB-20B2F0ECA625}"/>
              </a:ext>
            </a:extLst>
          </p:cNvPr>
          <p:cNvSpPr>
            <a:spLocks noGrp="1"/>
          </p:cNvSpPr>
          <p:nvPr>
            <p:ph type="title"/>
          </p:nvPr>
        </p:nvSpPr>
        <p:spPr/>
        <p:txBody>
          <a:bodyPr/>
          <a:lstStyle/>
          <a:p>
            <a:r>
              <a:rPr lang="en-GB" dirty="0"/>
              <a:t>MDT workforce</a:t>
            </a:r>
          </a:p>
        </p:txBody>
      </p:sp>
      <p:sp>
        <p:nvSpPr>
          <p:cNvPr id="5" name="Content Placeholder 4">
            <a:extLst>
              <a:ext uri="{FF2B5EF4-FFF2-40B4-BE49-F238E27FC236}">
                <a16:creationId xmlns="" xmlns:a16="http://schemas.microsoft.com/office/drawing/2014/main" id="{E9BEAD20-2D8E-4AB9-99D6-8D2C664A76FB}"/>
              </a:ext>
            </a:extLst>
          </p:cNvPr>
          <p:cNvSpPr>
            <a:spLocks noGrp="1"/>
          </p:cNvSpPr>
          <p:nvPr>
            <p:ph idx="1"/>
          </p:nvPr>
        </p:nvSpPr>
        <p:spPr/>
        <p:txBody>
          <a:bodyPr/>
          <a:lstStyle/>
          <a:p>
            <a:r>
              <a:rPr lang="en-GB" dirty="0"/>
              <a:t>Challenges and opportunities </a:t>
            </a:r>
          </a:p>
          <a:p>
            <a:r>
              <a:rPr lang="en-GB" dirty="0"/>
              <a:t>RCGP approach</a:t>
            </a:r>
          </a:p>
          <a:p>
            <a:pPr lvl="1"/>
            <a:r>
              <a:rPr lang="en-GB" dirty="0"/>
              <a:t>Fostering a collective voice </a:t>
            </a:r>
          </a:p>
          <a:p>
            <a:pPr lvl="1"/>
            <a:r>
              <a:rPr lang="en-GB" dirty="0"/>
              <a:t>Joint teaching events (NES)</a:t>
            </a:r>
          </a:p>
          <a:p>
            <a:pPr marL="19050" indent="0">
              <a:buNone/>
            </a:pPr>
            <a:endParaRPr lang="en-GB" dirty="0"/>
          </a:p>
        </p:txBody>
      </p:sp>
    </p:spTree>
    <p:extLst>
      <p:ext uri="{BB962C8B-B14F-4D97-AF65-F5344CB8AC3E}">
        <p14:creationId xmlns="" xmlns:p14="http://schemas.microsoft.com/office/powerpoint/2010/main" val="3894764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6B40EC2F-E1BE-4FEC-A9D0-7F514E7EFBEF}"/>
              </a:ext>
            </a:extLst>
          </p:cNvPr>
          <p:cNvSpPr txBox="1"/>
          <p:nvPr/>
        </p:nvSpPr>
        <p:spPr>
          <a:xfrm>
            <a:off x="4035490" y="3429000"/>
            <a:ext cx="4530012" cy="276999"/>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eaLnBrk="1" fontAlgn="auto" hangingPunct="1">
              <a:spcBef>
                <a:spcPts val="0"/>
              </a:spcBef>
              <a:spcAft>
                <a:spcPts val="0"/>
              </a:spcAft>
              <a:defRPr/>
            </a:pPr>
            <a:endParaRPr lang="en-US" sz="1350">
              <a:solidFill>
                <a:prstClr val="black"/>
              </a:solidFill>
              <a:latin typeface="Calibri" panose="020F0502020204030204"/>
              <a:ea typeface="+mn-ea"/>
            </a:endParaRPr>
          </a:p>
        </p:txBody>
      </p:sp>
      <p:graphicFrame>
        <p:nvGraphicFramePr>
          <p:cNvPr id="6" name="Table 5">
            <a:extLst>
              <a:ext uri="{FF2B5EF4-FFF2-40B4-BE49-F238E27FC236}">
                <a16:creationId xmlns="" xmlns:a16="http://schemas.microsoft.com/office/drawing/2014/main" id="{CFF688BD-92A5-4B7C-839A-7EBD76E1F99F}"/>
              </a:ext>
            </a:extLst>
          </p:cNvPr>
          <p:cNvGraphicFramePr>
            <a:graphicFrameLocks noGrp="1"/>
          </p:cNvGraphicFramePr>
          <p:nvPr>
            <p:extLst>
              <p:ext uri="{D42A27DB-BD31-4B8C-83A1-F6EECF244321}">
                <p14:modId xmlns="" xmlns:p14="http://schemas.microsoft.com/office/powerpoint/2010/main" val="3610311130"/>
              </p:ext>
            </p:extLst>
          </p:nvPr>
        </p:nvGraphicFramePr>
        <p:xfrm>
          <a:off x="0" y="0"/>
          <a:ext cx="9144000" cy="7399270"/>
        </p:xfrm>
        <a:graphic>
          <a:graphicData uri="http://schemas.openxmlformats.org/drawingml/2006/table">
            <a:tbl>
              <a:tblPr firstRow="1" bandRow="1">
                <a:tableStyleId>{5C22544A-7EE6-4342-B048-85BDC9FD1C3A}</a:tableStyleId>
              </a:tblPr>
              <a:tblGrid>
                <a:gridCol w="4572000">
                  <a:extLst>
                    <a:ext uri="{9D8B030D-6E8A-4147-A177-3AD203B41FA5}">
                      <a16:colId xmlns="" xmlns:a16="http://schemas.microsoft.com/office/drawing/2014/main" val="3834734419"/>
                    </a:ext>
                  </a:extLst>
                </a:gridCol>
                <a:gridCol w="4572000">
                  <a:extLst>
                    <a:ext uri="{9D8B030D-6E8A-4147-A177-3AD203B41FA5}">
                      <a16:colId xmlns="" xmlns:a16="http://schemas.microsoft.com/office/drawing/2014/main" val="2857239621"/>
                    </a:ext>
                  </a:extLst>
                </a:gridCol>
              </a:tblGrid>
              <a:tr h="364145">
                <a:tc>
                  <a:txBody>
                    <a:bodyPr/>
                    <a:lstStyle/>
                    <a:p>
                      <a:pPr algn="ctr"/>
                      <a:r>
                        <a:rPr lang="en-GB" sz="2800" dirty="0"/>
                        <a:t>Benefits of MDT working </a:t>
                      </a:r>
                    </a:p>
                  </a:txBody>
                  <a:tcPr marL="68580" marR="68580" marT="34290" marB="34290"/>
                </a:tc>
                <a:tc>
                  <a:txBody>
                    <a:bodyPr/>
                    <a:lstStyle/>
                    <a:p>
                      <a:pPr algn="ctr"/>
                      <a:r>
                        <a:rPr lang="en-GB" sz="2400" dirty="0"/>
                        <a:t>Challenges of MDT working </a:t>
                      </a:r>
                    </a:p>
                  </a:txBody>
                  <a:tcPr marL="68580" marR="68580" marT="34290" marB="34290"/>
                </a:tc>
                <a:extLst>
                  <a:ext uri="{0D108BD9-81ED-4DB2-BD59-A6C34878D82A}">
                    <a16:rowId xmlns="" xmlns:a16="http://schemas.microsoft.com/office/drawing/2014/main" val="606125364"/>
                  </a:ext>
                </a:extLst>
              </a:tr>
              <a:tr h="629444">
                <a:tc>
                  <a:txBody>
                    <a:bodyPr/>
                    <a:lstStyle/>
                    <a:p>
                      <a:pPr algn="ctr"/>
                      <a:r>
                        <a:rPr lang="en-GB" sz="2000" dirty="0"/>
                        <a:t>Potential to reduce GP workloads</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rgbClr val="FF0000"/>
                          </a:solidFill>
                        </a:rPr>
                        <a:t>Availability of members of the MDT</a:t>
                      </a:r>
                    </a:p>
                  </a:txBody>
                  <a:tcPr marL="68580" marR="68580" marT="34290" marB="34290"/>
                </a:tc>
                <a:extLst>
                  <a:ext uri="{0D108BD9-81ED-4DB2-BD59-A6C34878D82A}">
                    <a16:rowId xmlns="" xmlns:a16="http://schemas.microsoft.com/office/drawing/2014/main" val="4169940078"/>
                  </a:ext>
                </a:extLst>
              </a:tr>
              <a:tr h="14822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Helps ensure patients are seen by right patient at the right time </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rPr>
                        <a:t>Lack of time for GPs to engage in the development of teams and capacity of premises to accommodate them</a:t>
                      </a:r>
                    </a:p>
                  </a:txBody>
                  <a:tcPr marL="68580" marR="68580" marT="34290" marB="34290"/>
                </a:tc>
                <a:extLst>
                  <a:ext uri="{0D108BD9-81ED-4DB2-BD59-A6C34878D82A}">
                    <a16:rowId xmlns="" xmlns:a16="http://schemas.microsoft.com/office/drawing/2014/main" val="3394557795"/>
                  </a:ext>
                </a:extLst>
              </a:tr>
              <a:tr h="14489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Educational benefits exist from working alongside expert colleagues across professions </a:t>
                      </a:r>
                    </a:p>
                  </a:txBody>
                  <a:tcPr marL="68580" marR="68580" marT="34290" marB="34290"/>
                </a:tc>
                <a:tc>
                  <a:txBody>
                    <a:bodyPr/>
                    <a:lstStyle/>
                    <a:p>
                      <a:pPr algn="ctr"/>
                      <a:r>
                        <a:rPr lang="en-GB" sz="2000" dirty="0"/>
                        <a:t>Lack of clarity of professional roles, responsibilities and competencies within the team </a:t>
                      </a:r>
                    </a:p>
                  </a:txBody>
                  <a:tcPr marL="68580" marR="68580" marT="34290" marB="34290"/>
                </a:tc>
                <a:extLst>
                  <a:ext uri="{0D108BD9-81ED-4DB2-BD59-A6C34878D82A}">
                    <a16:rowId xmlns="" xmlns:a16="http://schemas.microsoft.com/office/drawing/2014/main" val="619388859"/>
                  </a:ext>
                </a:extLst>
              </a:tr>
              <a:tr h="1894410">
                <a:tc>
                  <a:txBody>
                    <a:bodyPr/>
                    <a:lstStyle/>
                    <a:p>
                      <a:pPr algn="ctr"/>
                      <a:r>
                        <a:rPr lang="en-GB" sz="2000" dirty="0"/>
                        <a:t>GPs have more time to care for patients with the most complex health and social care needs </a:t>
                      </a:r>
                    </a:p>
                  </a:txBody>
                  <a:tcPr marL="68580" marR="68580" marT="34290" marB="34290"/>
                </a:tc>
                <a:tc>
                  <a:txBody>
                    <a:bodyPr/>
                    <a:lstStyle/>
                    <a:p>
                      <a:pPr algn="ctr"/>
                      <a:r>
                        <a:rPr lang="en-GB" sz="2000" dirty="0"/>
                        <a:t>Mentoring and supervision requirements for new colleagues takes time</a:t>
                      </a:r>
                    </a:p>
                  </a:txBody>
                  <a:tcPr marL="68580" marR="68580" marT="34290" marB="34290"/>
                </a:tc>
                <a:extLst>
                  <a:ext uri="{0D108BD9-81ED-4DB2-BD59-A6C34878D82A}">
                    <a16:rowId xmlns="" xmlns:a16="http://schemas.microsoft.com/office/drawing/2014/main" val="2546203572"/>
                  </a:ext>
                </a:extLst>
              </a:tr>
              <a:tr h="1448910">
                <a:tc>
                  <a:txBody>
                    <a:bodyPr/>
                    <a:lstStyle/>
                    <a:p>
                      <a:pPr algn="ctr"/>
                      <a:r>
                        <a:rPr lang="en-GB" sz="2000" dirty="0"/>
                        <a:t>Has potential to reduce referral rates to secondary care as more patients can be treated within primary care </a:t>
                      </a:r>
                    </a:p>
                  </a:txBody>
                  <a:tcPr marL="68580" marR="68580" marT="34290" marB="34290"/>
                </a:tc>
                <a:tc>
                  <a:txBody>
                    <a:bodyPr/>
                    <a:lstStyle/>
                    <a:p>
                      <a:pPr algn="ctr"/>
                      <a:r>
                        <a:rPr lang="en-GB" sz="2000" dirty="0"/>
                        <a:t>A general lack of patient understanding and education over what MDT working will mean for them</a:t>
                      </a:r>
                    </a:p>
                  </a:txBody>
                  <a:tcPr marL="68580" marR="68580" marT="34290" marB="34290"/>
                </a:tc>
                <a:extLst>
                  <a:ext uri="{0D108BD9-81ED-4DB2-BD59-A6C34878D82A}">
                    <a16:rowId xmlns="" xmlns:a16="http://schemas.microsoft.com/office/drawing/2014/main" val="3742389786"/>
                  </a:ext>
                </a:extLst>
              </a:tr>
            </a:tbl>
          </a:graphicData>
        </a:graphic>
      </p:graphicFrame>
    </p:spTree>
    <p:extLst>
      <p:ext uri="{BB962C8B-B14F-4D97-AF65-F5344CB8AC3E}">
        <p14:creationId xmlns="" xmlns:p14="http://schemas.microsoft.com/office/powerpoint/2010/main" val="3001557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781B4F-8CF5-4959-903F-F699B7CBE8BC}"/>
              </a:ext>
            </a:extLst>
          </p:cNvPr>
          <p:cNvSpPr>
            <a:spLocks noGrp="1"/>
          </p:cNvSpPr>
          <p:nvPr>
            <p:ph type="title"/>
          </p:nvPr>
        </p:nvSpPr>
        <p:spPr/>
        <p:txBody>
          <a:bodyPr/>
          <a:lstStyle/>
          <a:p>
            <a:r>
              <a:rPr lang="en-GB" dirty="0"/>
              <a:t>Fostering a Collective Voice</a:t>
            </a:r>
          </a:p>
        </p:txBody>
      </p:sp>
      <p:sp>
        <p:nvSpPr>
          <p:cNvPr id="3" name="Content Placeholder 2">
            <a:extLst>
              <a:ext uri="{FF2B5EF4-FFF2-40B4-BE49-F238E27FC236}">
                <a16:creationId xmlns="" xmlns:a16="http://schemas.microsoft.com/office/drawing/2014/main" id="{871469DB-8FFA-4B18-A351-00F11951EBAB}"/>
              </a:ext>
            </a:extLst>
          </p:cNvPr>
          <p:cNvSpPr>
            <a:spLocks noGrp="1"/>
          </p:cNvSpPr>
          <p:nvPr>
            <p:ph idx="1"/>
          </p:nvPr>
        </p:nvSpPr>
        <p:spPr>
          <a:xfrm>
            <a:off x="0" y="1600200"/>
            <a:ext cx="8686800" cy="4525963"/>
          </a:xfrm>
        </p:spPr>
        <p:txBody>
          <a:bodyPr/>
          <a:lstStyle/>
          <a:p>
            <a:pPr marL="19050" indent="0">
              <a:buNone/>
            </a:pPr>
            <a:r>
              <a:rPr lang="en-GB" dirty="0"/>
              <a:t>The Primary Care Clinical Professionals Group</a:t>
            </a:r>
          </a:p>
          <a:p>
            <a:pPr marL="19050" indent="0">
              <a:buNone/>
            </a:pPr>
            <a:endParaRPr lang="en-GB" dirty="0"/>
          </a:p>
        </p:txBody>
      </p:sp>
      <p:grpSp>
        <p:nvGrpSpPr>
          <p:cNvPr id="4" name="Group 3">
            <a:extLst>
              <a:ext uri="{FF2B5EF4-FFF2-40B4-BE49-F238E27FC236}">
                <a16:creationId xmlns="" xmlns:a16="http://schemas.microsoft.com/office/drawing/2014/main" id="{D6ED32B9-2FEE-494F-B4EB-0D2759597E07}"/>
              </a:ext>
            </a:extLst>
          </p:cNvPr>
          <p:cNvGrpSpPr/>
          <p:nvPr/>
        </p:nvGrpSpPr>
        <p:grpSpPr>
          <a:xfrm>
            <a:off x="15741" y="3645024"/>
            <a:ext cx="9144000" cy="792088"/>
            <a:chOff x="171109" y="6227475"/>
            <a:chExt cx="11516066" cy="555613"/>
          </a:xfrm>
        </p:grpSpPr>
        <p:grpSp>
          <p:nvGrpSpPr>
            <p:cNvPr id="5" name="Group 4">
              <a:extLst>
                <a:ext uri="{FF2B5EF4-FFF2-40B4-BE49-F238E27FC236}">
                  <a16:creationId xmlns="" xmlns:a16="http://schemas.microsoft.com/office/drawing/2014/main" id="{427EF507-D4E9-462A-BB81-32A23AF5C2CA}"/>
                </a:ext>
              </a:extLst>
            </p:cNvPr>
            <p:cNvGrpSpPr/>
            <p:nvPr/>
          </p:nvGrpSpPr>
          <p:grpSpPr>
            <a:xfrm>
              <a:off x="10621986" y="6227475"/>
              <a:ext cx="1065189" cy="549759"/>
              <a:chOff x="0" y="0"/>
              <a:chExt cx="2657475" cy="1371600"/>
            </a:xfrm>
          </p:grpSpPr>
          <p:sp>
            <p:nvSpPr>
              <p:cNvPr id="27" name="Rounded Rectangle 27">
                <a:extLst>
                  <a:ext uri="{FF2B5EF4-FFF2-40B4-BE49-F238E27FC236}">
                    <a16:creationId xmlns="" xmlns:a16="http://schemas.microsoft.com/office/drawing/2014/main" id="{2497FC00-3405-4669-9A32-AC1002D1A30D}"/>
                  </a:ext>
                </a:extLst>
              </p:cNvPr>
              <p:cNvSpPr/>
              <p:nvPr/>
            </p:nvSpPr>
            <p:spPr>
              <a:xfrm>
                <a:off x="0" y="0"/>
                <a:ext cx="2657475" cy="1371600"/>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2400">
                  <a:solidFill>
                    <a:prstClr val="white"/>
                  </a:solidFill>
                </a:endParaRPr>
              </a:p>
            </p:txBody>
          </p:sp>
          <p:pic>
            <p:nvPicPr>
              <p:cNvPr id="28" name="Picture 27">
                <a:extLst>
                  <a:ext uri="{FF2B5EF4-FFF2-40B4-BE49-F238E27FC236}">
                    <a16:creationId xmlns="" xmlns:a16="http://schemas.microsoft.com/office/drawing/2014/main" id="{ACD2C880-FFFC-40F1-B0FF-2492216C097D}"/>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l="8974" t="15521" r="8930" b="13753"/>
              <a:stretch/>
            </p:blipFill>
            <p:spPr bwMode="auto">
              <a:xfrm>
                <a:off x="171450" y="85725"/>
                <a:ext cx="2352675" cy="1143000"/>
              </a:xfrm>
              <a:prstGeom prst="rect">
                <a:avLst/>
              </a:prstGeom>
              <a:ln>
                <a:noFill/>
              </a:ln>
              <a:extLst>
                <a:ext uri="{53640926-AAD7-44D8-BBD7-CCE9431645EC}">
                  <a14:shadowObscured xmlns="" xmlns:a14="http://schemas.microsoft.com/office/drawing/2010/main"/>
                </a:ext>
              </a:extLst>
            </p:spPr>
          </p:pic>
        </p:grpSp>
        <p:grpSp>
          <p:nvGrpSpPr>
            <p:cNvPr id="6" name="Group 5">
              <a:extLst>
                <a:ext uri="{FF2B5EF4-FFF2-40B4-BE49-F238E27FC236}">
                  <a16:creationId xmlns="" xmlns:a16="http://schemas.microsoft.com/office/drawing/2014/main" id="{A6ACEA13-8ACC-4CDD-92FF-972125A2688E}"/>
                </a:ext>
              </a:extLst>
            </p:cNvPr>
            <p:cNvGrpSpPr/>
            <p:nvPr/>
          </p:nvGrpSpPr>
          <p:grpSpPr>
            <a:xfrm>
              <a:off x="9132229" y="6227476"/>
              <a:ext cx="1065189" cy="549759"/>
              <a:chOff x="0" y="0"/>
              <a:chExt cx="2657475" cy="1371600"/>
            </a:xfrm>
          </p:grpSpPr>
          <p:sp>
            <p:nvSpPr>
              <p:cNvPr id="25" name="Rounded Rectangle 25">
                <a:extLst>
                  <a:ext uri="{FF2B5EF4-FFF2-40B4-BE49-F238E27FC236}">
                    <a16:creationId xmlns="" xmlns:a16="http://schemas.microsoft.com/office/drawing/2014/main" id="{84428022-FD44-4BCF-AA1A-926168500415}"/>
                  </a:ext>
                </a:extLst>
              </p:cNvPr>
              <p:cNvSpPr/>
              <p:nvPr/>
            </p:nvSpPr>
            <p:spPr>
              <a:xfrm>
                <a:off x="0" y="0"/>
                <a:ext cx="2657475" cy="1371600"/>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2400">
                  <a:solidFill>
                    <a:prstClr val="white"/>
                  </a:solidFill>
                </a:endParaRPr>
              </a:p>
            </p:txBody>
          </p:sp>
          <p:pic>
            <p:nvPicPr>
              <p:cNvPr id="26" name="Picture 25">
                <a:extLst>
                  <a:ext uri="{FF2B5EF4-FFF2-40B4-BE49-F238E27FC236}">
                    <a16:creationId xmlns="" xmlns:a16="http://schemas.microsoft.com/office/drawing/2014/main" id="{502C8F9C-3215-4A27-B8F0-47A5CB0BF374}"/>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33375" y="228600"/>
                <a:ext cx="1971675" cy="924560"/>
              </a:xfrm>
              <a:prstGeom prst="rect">
                <a:avLst/>
              </a:prstGeom>
            </p:spPr>
          </p:pic>
        </p:grpSp>
        <p:grpSp>
          <p:nvGrpSpPr>
            <p:cNvPr id="7" name="Group 6">
              <a:extLst>
                <a:ext uri="{FF2B5EF4-FFF2-40B4-BE49-F238E27FC236}">
                  <a16:creationId xmlns="" xmlns:a16="http://schemas.microsoft.com/office/drawing/2014/main" id="{50C9ACDC-1D91-4ABE-B070-856AF5D08B2A}"/>
                </a:ext>
              </a:extLst>
            </p:cNvPr>
            <p:cNvGrpSpPr/>
            <p:nvPr/>
          </p:nvGrpSpPr>
          <p:grpSpPr>
            <a:xfrm>
              <a:off x="7635534" y="6229983"/>
              <a:ext cx="1065189" cy="549759"/>
              <a:chOff x="0" y="0"/>
              <a:chExt cx="2657475" cy="1371600"/>
            </a:xfrm>
          </p:grpSpPr>
          <p:sp>
            <p:nvSpPr>
              <p:cNvPr id="23" name="Rounded Rectangle 23">
                <a:extLst>
                  <a:ext uri="{FF2B5EF4-FFF2-40B4-BE49-F238E27FC236}">
                    <a16:creationId xmlns="" xmlns:a16="http://schemas.microsoft.com/office/drawing/2014/main" id="{495E0427-D3DD-4E61-AB69-526F8D284635}"/>
                  </a:ext>
                </a:extLst>
              </p:cNvPr>
              <p:cNvSpPr/>
              <p:nvPr/>
            </p:nvSpPr>
            <p:spPr>
              <a:xfrm>
                <a:off x="0" y="0"/>
                <a:ext cx="2657475" cy="1371600"/>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2400">
                  <a:solidFill>
                    <a:prstClr val="white"/>
                  </a:solidFill>
                </a:endParaRPr>
              </a:p>
            </p:txBody>
          </p:sp>
          <p:pic>
            <p:nvPicPr>
              <p:cNvPr id="24" name="Picture 23">
                <a:extLst>
                  <a:ext uri="{FF2B5EF4-FFF2-40B4-BE49-F238E27FC236}">
                    <a16:creationId xmlns="" xmlns:a16="http://schemas.microsoft.com/office/drawing/2014/main" id="{04C620E1-F35C-4E7E-9062-F958D17BB43A}"/>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14300" y="228600"/>
                <a:ext cx="2468880" cy="904875"/>
              </a:xfrm>
              <a:prstGeom prst="rect">
                <a:avLst/>
              </a:prstGeom>
            </p:spPr>
          </p:pic>
        </p:grpSp>
        <p:grpSp>
          <p:nvGrpSpPr>
            <p:cNvPr id="8" name="Group 7">
              <a:extLst>
                <a:ext uri="{FF2B5EF4-FFF2-40B4-BE49-F238E27FC236}">
                  <a16:creationId xmlns="" xmlns:a16="http://schemas.microsoft.com/office/drawing/2014/main" id="{EB315DE8-6949-418B-971B-542A5FFCC64E}"/>
                </a:ext>
              </a:extLst>
            </p:cNvPr>
            <p:cNvGrpSpPr/>
            <p:nvPr/>
          </p:nvGrpSpPr>
          <p:grpSpPr>
            <a:xfrm>
              <a:off x="6138839" y="6229984"/>
              <a:ext cx="1065189" cy="549759"/>
              <a:chOff x="0" y="0"/>
              <a:chExt cx="2657475" cy="1371600"/>
            </a:xfrm>
          </p:grpSpPr>
          <p:sp>
            <p:nvSpPr>
              <p:cNvPr id="21" name="Rounded Rectangle 21">
                <a:extLst>
                  <a:ext uri="{FF2B5EF4-FFF2-40B4-BE49-F238E27FC236}">
                    <a16:creationId xmlns="" xmlns:a16="http://schemas.microsoft.com/office/drawing/2014/main" id="{810D5E58-C8FA-4081-B1E6-AED45B600744}"/>
                  </a:ext>
                </a:extLst>
              </p:cNvPr>
              <p:cNvSpPr/>
              <p:nvPr/>
            </p:nvSpPr>
            <p:spPr>
              <a:xfrm>
                <a:off x="0" y="0"/>
                <a:ext cx="2657475" cy="1371600"/>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2400">
                  <a:solidFill>
                    <a:prstClr val="white"/>
                  </a:solidFill>
                </a:endParaRPr>
              </a:p>
            </p:txBody>
          </p:sp>
          <p:pic>
            <p:nvPicPr>
              <p:cNvPr id="22" name="Picture 21">
                <a:extLst>
                  <a:ext uri="{FF2B5EF4-FFF2-40B4-BE49-F238E27FC236}">
                    <a16:creationId xmlns="" xmlns:a16="http://schemas.microsoft.com/office/drawing/2014/main" id="{77B1B91F-713E-4E3C-8C91-77D4B8106F2C}"/>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23825" y="285750"/>
                <a:ext cx="2381250" cy="840740"/>
              </a:xfrm>
              <a:prstGeom prst="rect">
                <a:avLst/>
              </a:prstGeom>
            </p:spPr>
          </p:pic>
        </p:grpSp>
        <p:grpSp>
          <p:nvGrpSpPr>
            <p:cNvPr id="9" name="Group 8">
              <a:extLst>
                <a:ext uri="{FF2B5EF4-FFF2-40B4-BE49-F238E27FC236}">
                  <a16:creationId xmlns="" xmlns:a16="http://schemas.microsoft.com/office/drawing/2014/main" id="{433BA278-668A-49AA-A501-DFA1E1F4834B}"/>
                </a:ext>
              </a:extLst>
            </p:cNvPr>
            <p:cNvGrpSpPr/>
            <p:nvPr/>
          </p:nvGrpSpPr>
          <p:grpSpPr>
            <a:xfrm>
              <a:off x="4642144" y="6232994"/>
              <a:ext cx="1065189" cy="549759"/>
              <a:chOff x="0" y="0"/>
              <a:chExt cx="2657475" cy="1371600"/>
            </a:xfrm>
          </p:grpSpPr>
          <p:sp>
            <p:nvSpPr>
              <p:cNvPr id="19" name="Rounded Rectangle 19">
                <a:extLst>
                  <a:ext uri="{FF2B5EF4-FFF2-40B4-BE49-F238E27FC236}">
                    <a16:creationId xmlns="" xmlns:a16="http://schemas.microsoft.com/office/drawing/2014/main" id="{83AAF51F-F36F-491E-B21D-1818C2FD3BF8}"/>
                  </a:ext>
                </a:extLst>
              </p:cNvPr>
              <p:cNvSpPr/>
              <p:nvPr/>
            </p:nvSpPr>
            <p:spPr>
              <a:xfrm>
                <a:off x="0" y="0"/>
                <a:ext cx="2657475" cy="1371600"/>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2400">
                  <a:solidFill>
                    <a:prstClr val="white"/>
                  </a:solidFill>
                </a:endParaRPr>
              </a:p>
            </p:txBody>
          </p:sp>
          <p:pic>
            <p:nvPicPr>
              <p:cNvPr id="20" name="Picture 19" descr="\\rcn.local\EDI\Shared\Key Issues\Primary Care and Practice Nursing\Future vision for Primary Care 2016\Event - July\logos\OS Logo.jpg">
                <a:extLst>
                  <a:ext uri="{FF2B5EF4-FFF2-40B4-BE49-F238E27FC236}">
                    <a16:creationId xmlns="" xmlns:a16="http://schemas.microsoft.com/office/drawing/2014/main" id="{741EDCEE-6209-4A8B-8A83-1434947526C1}"/>
                  </a:ext>
                </a:extLst>
              </p:cNvPr>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90525" y="152400"/>
                <a:ext cx="1914525" cy="1077595"/>
              </a:xfrm>
              <a:prstGeom prst="rect">
                <a:avLst/>
              </a:prstGeom>
              <a:noFill/>
              <a:ln>
                <a:noFill/>
              </a:ln>
            </p:spPr>
          </p:pic>
        </p:grpSp>
        <p:grpSp>
          <p:nvGrpSpPr>
            <p:cNvPr id="10" name="Group 9">
              <a:extLst>
                <a:ext uri="{FF2B5EF4-FFF2-40B4-BE49-F238E27FC236}">
                  <a16:creationId xmlns="" xmlns:a16="http://schemas.microsoft.com/office/drawing/2014/main" id="{F456284E-6A29-4D66-9A2F-2BA84555E066}"/>
                </a:ext>
              </a:extLst>
            </p:cNvPr>
            <p:cNvGrpSpPr/>
            <p:nvPr/>
          </p:nvGrpSpPr>
          <p:grpSpPr>
            <a:xfrm>
              <a:off x="3145449" y="6232994"/>
              <a:ext cx="1065189" cy="549759"/>
              <a:chOff x="0" y="0"/>
              <a:chExt cx="2657475" cy="1371600"/>
            </a:xfrm>
          </p:grpSpPr>
          <p:sp>
            <p:nvSpPr>
              <p:cNvPr id="17" name="Rounded Rectangle 17">
                <a:extLst>
                  <a:ext uri="{FF2B5EF4-FFF2-40B4-BE49-F238E27FC236}">
                    <a16:creationId xmlns="" xmlns:a16="http://schemas.microsoft.com/office/drawing/2014/main" id="{DCA3AD2A-127A-45C6-8E97-F4A3A1B69DC9}"/>
                  </a:ext>
                </a:extLst>
              </p:cNvPr>
              <p:cNvSpPr/>
              <p:nvPr/>
            </p:nvSpPr>
            <p:spPr>
              <a:xfrm>
                <a:off x="0" y="0"/>
                <a:ext cx="2657475" cy="1371600"/>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2400">
                  <a:solidFill>
                    <a:prstClr val="white"/>
                  </a:solidFill>
                </a:endParaRPr>
              </a:p>
            </p:txBody>
          </p:sp>
          <p:pic>
            <p:nvPicPr>
              <p:cNvPr id="18" name="Picture 17" descr="\\rcn.local\EDI\Shared\Key Issues\Primary Care and Practice Nursing\Future vision for Primary Care 2016\Event - July\logos\CPS_MASTER LOGO_RGB_JPG - Copy.jpg">
                <a:extLst>
                  <a:ext uri="{FF2B5EF4-FFF2-40B4-BE49-F238E27FC236}">
                    <a16:creationId xmlns="" xmlns:a16="http://schemas.microsoft.com/office/drawing/2014/main" id="{81B7B6DA-5CDA-4362-866E-7969B6BE97DF}"/>
                  </a:ext>
                </a:extLst>
              </p:cNvPr>
              <p:cNvPicPr>
                <a:picLocks noChangeAspect="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14300" y="209550"/>
                <a:ext cx="2428875" cy="989965"/>
              </a:xfrm>
              <a:prstGeom prst="rect">
                <a:avLst/>
              </a:prstGeom>
              <a:noFill/>
              <a:ln>
                <a:noFill/>
              </a:ln>
            </p:spPr>
          </p:pic>
        </p:grpSp>
        <p:grpSp>
          <p:nvGrpSpPr>
            <p:cNvPr id="11" name="Group 10">
              <a:extLst>
                <a:ext uri="{FF2B5EF4-FFF2-40B4-BE49-F238E27FC236}">
                  <a16:creationId xmlns="" xmlns:a16="http://schemas.microsoft.com/office/drawing/2014/main" id="{382851FA-855C-47C0-A48D-14527B5430B9}"/>
                </a:ext>
              </a:extLst>
            </p:cNvPr>
            <p:cNvGrpSpPr/>
            <p:nvPr/>
          </p:nvGrpSpPr>
          <p:grpSpPr>
            <a:xfrm>
              <a:off x="1658279" y="6232994"/>
              <a:ext cx="1065189" cy="549759"/>
              <a:chOff x="0" y="0"/>
              <a:chExt cx="2657475" cy="1371600"/>
            </a:xfrm>
          </p:grpSpPr>
          <p:sp>
            <p:nvSpPr>
              <p:cNvPr id="15" name="Rounded Rectangle 15">
                <a:extLst>
                  <a:ext uri="{FF2B5EF4-FFF2-40B4-BE49-F238E27FC236}">
                    <a16:creationId xmlns="" xmlns:a16="http://schemas.microsoft.com/office/drawing/2014/main" id="{EFF7BF2A-25E6-4F02-8ACC-0CAD6A6A3481}"/>
                  </a:ext>
                </a:extLst>
              </p:cNvPr>
              <p:cNvSpPr/>
              <p:nvPr/>
            </p:nvSpPr>
            <p:spPr>
              <a:xfrm>
                <a:off x="0" y="0"/>
                <a:ext cx="2657475" cy="1371600"/>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2400">
                  <a:solidFill>
                    <a:prstClr val="white"/>
                  </a:solidFill>
                </a:endParaRPr>
              </a:p>
            </p:txBody>
          </p:sp>
          <p:pic>
            <p:nvPicPr>
              <p:cNvPr id="16" name="Picture 15">
                <a:extLst>
                  <a:ext uri="{FF2B5EF4-FFF2-40B4-BE49-F238E27FC236}">
                    <a16:creationId xmlns="" xmlns:a16="http://schemas.microsoft.com/office/drawing/2014/main" id="{022EDE53-988E-410A-87F9-86A744F13018}"/>
                  </a:ext>
                </a:extLst>
              </p:cNvPr>
              <p:cNvPicPr>
                <a:picLocks noChangeAspect="1"/>
              </p:cNvPicPr>
              <p:nvPr/>
            </p:nvPicPr>
            <p:blipFill rotWithShape="1">
              <a:blip r:embed="rId9" cstate="print">
                <a:extLst>
                  <a:ext uri="{28A0092B-C50C-407E-A947-70E740481C1C}">
                    <a14:useLocalDpi xmlns="" xmlns:a14="http://schemas.microsoft.com/office/drawing/2010/main" val="0"/>
                  </a:ext>
                </a:extLst>
              </a:blip>
              <a:srcRect t="13953" b="19450"/>
              <a:stretch/>
            </p:blipFill>
            <p:spPr bwMode="auto">
              <a:xfrm>
                <a:off x="314325" y="161925"/>
                <a:ext cx="2028825" cy="1000125"/>
              </a:xfrm>
              <a:prstGeom prst="rect">
                <a:avLst/>
              </a:prstGeom>
              <a:noFill/>
              <a:ln>
                <a:noFill/>
              </a:ln>
              <a:extLst>
                <a:ext uri="{53640926-AAD7-44D8-BBD7-CCE9431645EC}">
                  <a14:shadowObscured xmlns="" xmlns:a14="http://schemas.microsoft.com/office/drawing/2010/main"/>
                </a:ext>
              </a:extLst>
            </p:spPr>
          </p:pic>
        </p:grpSp>
        <p:grpSp>
          <p:nvGrpSpPr>
            <p:cNvPr id="12" name="Group 11">
              <a:extLst>
                <a:ext uri="{FF2B5EF4-FFF2-40B4-BE49-F238E27FC236}">
                  <a16:creationId xmlns="" xmlns:a16="http://schemas.microsoft.com/office/drawing/2014/main" id="{1F014EEC-5F60-4492-8A93-D1DB0CCBFB2B}"/>
                </a:ext>
              </a:extLst>
            </p:cNvPr>
            <p:cNvGrpSpPr/>
            <p:nvPr/>
          </p:nvGrpSpPr>
          <p:grpSpPr>
            <a:xfrm>
              <a:off x="171109" y="6233329"/>
              <a:ext cx="1065189" cy="549759"/>
              <a:chOff x="0" y="0"/>
              <a:chExt cx="2657475" cy="1371600"/>
            </a:xfrm>
          </p:grpSpPr>
          <p:sp>
            <p:nvSpPr>
              <p:cNvPr id="13" name="Rounded Rectangle 13">
                <a:extLst>
                  <a:ext uri="{FF2B5EF4-FFF2-40B4-BE49-F238E27FC236}">
                    <a16:creationId xmlns="" xmlns:a16="http://schemas.microsoft.com/office/drawing/2014/main" id="{E8973F17-4622-4F42-97B6-99953C9E921E}"/>
                  </a:ext>
                </a:extLst>
              </p:cNvPr>
              <p:cNvSpPr/>
              <p:nvPr/>
            </p:nvSpPr>
            <p:spPr>
              <a:xfrm>
                <a:off x="0" y="0"/>
                <a:ext cx="2657475" cy="1371600"/>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2400">
                  <a:solidFill>
                    <a:prstClr val="white"/>
                  </a:solidFill>
                </a:endParaRPr>
              </a:p>
            </p:txBody>
          </p:sp>
          <p:pic>
            <p:nvPicPr>
              <p:cNvPr id="14" name="Picture 13" descr="\\rcn.local\EDI\Shared\Key Issues\Primary Care and Practice Nursing\Future vision for Primary Care 2016\Event - July\logos\AHPFS-logo.jpg">
                <a:extLst>
                  <a:ext uri="{FF2B5EF4-FFF2-40B4-BE49-F238E27FC236}">
                    <a16:creationId xmlns="" xmlns:a16="http://schemas.microsoft.com/office/drawing/2014/main" id="{A447F9C5-DAD3-483E-B5F9-26AE671D94A4}"/>
                  </a:ext>
                </a:extLst>
              </p:cNvPr>
              <p:cNvPicPr>
                <a:picLocks noChangeAspect="1"/>
              </p:cNvPicPr>
              <p:nvPr/>
            </p:nvPicPr>
            <p:blipFill rotWithShape="1">
              <a:blip r:embed="rId10" cstate="print">
                <a:extLst>
                  <a:ext uri="{28A0092B-C50C-407E-A947-70E740481C1C}">
                    <a14:useLocalDpi xmlns="" xmlns:a14="http://schemas.microsoft.com/office/drawing/2010/main" val="0"/>
                  </a:ext>
                </a:extLst>
              </a:blip>
              <a:srcRect t="11853" b="14398"/>
              <a:stretch/>
            </p:blipFill>
            <p:spPr bwMode="auto">
              <a:xfrm>
                <a:off x="504825" y="142875"/>
                <a:ext cx="1699260" cy="1066800"/>
              </a:xfrm>
              <a:prstGeom prst="rect">
                <a:avLst/>
              </a:prstGeom>
              <a:noFill/>
              <a:ln>
                <a:noFill/>
              </a:ln>
              <a:extLst>
                <a:ext uri="{53640926-AAD7-44D8-BBD7-CCE9431645EC}">
                  <a14:shadowObscured xmlns="" xmlns:a14="http://schemas.microsoft.com/office/drawing/2010/main"/>
                </a:ext>
              </a:extLst>
            </p:spPr>
          </p:pic>
        </p:grpSp>
      </p:grpSp>
    </p:spTree>
    <p:extLst>
      <p:ext uri="{BB962C8B-B14F-4D97-AF65-F5344CB8AC3E}">
        <p14:creationId xmlns="" xmlns:p14="http://schemas.microsoft.com/office/powerpoint/2010/main" val="2143814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lstStyle/>
          <a:p>
            <a:r>
              <a:rPr lang="en-GB" dirty="0"/>
              <a:t>Challenging unhelpful language</a:t>
            </a:r>
          </a:p>
        </p:txBody>
      </p:sp>
      <p:sp>
        <p:nvSpPr>
          <p:cNvPr id="3" name="Content Placeholder 2"/>
          <p:cNvSpPr>
            <a:spLocks noGrp="1"/>
          </p:cNvSpPr>
          <p:nvPr>
            <p:ph idx="1"/>
          </p:nvPr>
        </p:nvSpPr>
        <p:spPr/>
        <p:txBody>
          <a:bodyPr/>
          <a:lstStyle/>
          <a:p>
            <a:pPr algn="ctr">
              <a:buNone/>
            </a:pPr>
            <a:endParaRPr lang="en-GB" dirty="0"/>
          </a:p>
          <a:p>
            <a:pPr algn="ctr">
              <a:buNone/>
            </a:pPr>
            <a:endParaRPr lang="en-GB" dirty="0"/>
          </a:p>
        </p:txBody>
      </p:sp>
      <p:pic>
        <p:nvPicPr>
          <p:cNvPr id="4" name="Picture 3">
            <a:extLst>
              <a:ext uri="{FF2B5EF4-FFF2-40B4-BE49-F238E27FC236}">
                <a16:creationId xmlns="" xmlns:a16="http://schemas.microsoft.com/office/drawing/2014/main" id="{EF28DEE3-E4EA-448C-B9E5-7341EDC3C36D}"/>
              </a:ext>
            </a:extLst>
          </p:cNvPr>
          <p:cNvPicPr/>
          <p:nvPr/>
        </p:nvPicPr>
        <p:blipFill>
          <a:blip r:embed="rId3"/>
          <a:stretch>
            <a:fillRect/>
          </a:stretch>
        </p:blipFill>
        <p:spPr>
          <a:xfrm>
            <a:off x="308524" y="1812598"/>
            <a:ext cx="3824428" cy="4770764"/>
          </a:xfrm>
          <a:prstGeom prst="rect">
            <a:avLst/>
          </a:prstGeom>
        </p:spPr>
      </p:pic>
      <p:pic>
        <p:nvPicPr>
          <p:cNvPr id="5" name="Picture 4">
            <a:extLst>
              <a:ext uri="{FF2B5EF4-FFF2-40B4-BE49-F238E27FC236}">
                <a16:creationId xmlns="" xmlns:a16="http://schemas.microsoft.com/office/drawing/2014/main" id="{F7196CB6-0F6B-41EC-BA3F-84DD3BF0C3B5}"/>
              </a:ext>
            </a:extLst>
          </p:cNvPr>
          <p:cNvPicPr/>
          <p:nvPr/>
        </p:nvPicPr>
        <p:blipFill>
          <a:blip r:embed="rId4"/>
          <a:stretch>
            <a:fillRect/>
          </a:stretch>
        </p:blipFill>
        <p:spPr>
          <a:xfrm>
            <a:off x="4716016" y="2004077"/>
            <a:ext cx="3541087" cy="2561007"/>
          </a:xfrm>
          <a:prstGeom prst="rect">
            <a:avLst/>
          </a:prstGeom>
        </p:spPr>
      </p:pic>
      <p:pic>
        <p:nvPicPr>
          <p:cNvPr id="6" name="Picture 5">
            <a:extLst>
              <a:ext uri="{FF2B5EF4-FFF2-40B4-BE49-F238E27FC236}">
                <a16:creationId xmlns="" xmlns:a16="http://schemas.microsoft.com/office/drawing/2014/main" id="{0EE3A8E8-5E74-4EDF-B438-00B95238BC0C}"/>
              </a:ext>
            </a:extLst>
          </p:cNvPr>
          <p:cNvPicPr>
            <a:picLocks noChangeAspect="1"/>
          </p:cNvPicPr>
          <p:nvPr/>
        </p:nvPicPr>
        <p:blipFill>
          <a:blip r:embed="rId5"/>
          <a:stretch>
            <a:fillRect/>
          </a:stretch>
        </p:blipFill>
        <p:spPr>
          <a:xfrm>
            <a:off x="4355976" y="4775696"/>
            <a:ext cx="4543425" cy="1821656"/>
          </a:xfrm>
          <a:prstGeom prst="rect">
            <a:avLst/>
          </a:prstGeom>
        </p:spPr>
      </p:pic>
    </p:spTree>
    <p:extLst>
      <p:ext uri="{BB962C8B-B14F-4D97-AF65-F5344CB8AC3E}">
        <p14:creationId xmlns="" xmlns:p14="http://schemas.microsoft.com/office/powerpoint/2010/main" val="2048552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1ED740A-29F3-48F1-9907-FED949C15C93}"/>
              </a:ext>
            </a:extLst>
          </p:cNvPr>
          <p:cNvSpPr>
            <a:spLocks noGrp="1"/>
          </p:cNvSpPr>
          <p:nvPr>
            <p:ph type="title"/>
          </p:nvPr>
        </p:nvSpPr>
        <p:spPr/>
        <p:txBody>
          <a:bodyPr/>
          <a:lstStyle/>
          <a:p>
            <a:r>
              <a:rPr lang="en-GB" dirty="0"/>
              <a:t>Key Asks from our Campaign</a:t>
            </a:r>
          </a:p>
        </p:txBody>
      </p:sp>
      <p:sp>
        <p:nvSpPr>
          <p:cNvPr id="5" name="Content Placeholder 4">
            <a:extLst>
              <a:ext uri="{FF2B5EF4-FFF2-40B4-BE49-F238E27FC236}">
                <a16:creationId xmlns="" xmlns:a16="http://schemas.microsoft.com/office/drawing/2014/main" id="{F97000A7-E21D-4781-9B09-E4963DAC0287}"/>
              </a:ext>
            </a:extLst>
          </p:cNvPr>
          <p:cNvSpPr>
            <a:spLocks noGrp="1"/>
          </p:cNvSpPr>
          <p:nvPr>
            <p:ph idx="1"/>
          </p:nvPr>
        </p:nvSpPr>
        <p:spPr>
          <a:xfrm>
            <a:off x="0" y="1600200"/>
            <a:ext cx="9144000" cy="4525963"/>
          </a:xfrm>
        </p:spPr>
        <p:txBody>
          <a:bodyPr/>
          <a:lstStyle/>
          <a:p>
            <a:r>
              <a:rPr lang="en-GB" dirty="0"/>
              <a:t>WTE workforce planning</a:t>
            </a:r>
          </a:p>
          <a:p>
            <a:r>
              <a:rPr lang="en-GB" dirty="0"/>
              <a:t>Proactive identification struggling practices</a:t>
            </a:r>
          </a:p>
          <a:p>
            <a:r>
              <a:rPr lang="en-GB" dirty="0"/>
              <a:t>Research into retention factors</a:t>
            </a:r>
          </a:p>
          <a:p>
            <a:r>
              <a:rPr lang="en-GB" dirty="0"/>
              <a:t>Build the undergraduate capacity</a:t>
            </a:r>
          </a:p>
          <a:p>
            <a:r>
              <a:rPr lang="en-GB" dirty="0"/>
              <a:t>Recognition on GMC register</a:t>
            </a:r>
          </a:p>
          <a:p>
            <a:r>
              <a:rPr lang="en-GB" dirty="0"/>
              <a:t>Infrastructure to support MDT working</a:t>
            </a:r>
          </a:p>
        </p:txBody>
      </p:sp>
    </p:spTree>
    <p:extLst>
      <p:ext uri="{BB962C8B-B14F-4D97-AF65-F5344CB8AC3E}">
        <p14:creationId xmlns="" xmlns:p14="http://schemas.microsoft.com/office/powerpoint/2010/main" val="3024258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E157DFE-C89D-41DC-A032-9F34B42A9F8E}"/>
              </a:ext>
            </a:extLst>
          </p:cNvPr>
          <p:cNvSpPr>
            <a:spLocks noGrp="1"/>
          </p:cNvSpPr>
          <p:nvPr>
            <p:ph type="title"/>
          </p:nvPr>
        </p:nvSpPr>
        <p:spPr/>
        <p:txBody>
          <a:bodyPr/>
          <a:lstStyle/>
          <a:p>
            <a:r>
              <a:rPr lang="en-GB" dirty="0"/>
              <a:t>Topics for discussion</a:t>
            </a:r>
          </a:p>
        </p:txBody>
      </p:sp>
      <p:sp>
        <p:nvSpPr>
          <p:cNvPr id="5" name="Content Placeholder 4">
            <a:extLst>
              <a:ext uri="{FF2B5EF4-FFF2-40B4-BE49-F238E27FC236}">
                <a16:creationId xmlns="" xmlns:a16="http://schemas.microsoft.com/office/drawing/2014/main" id="{7F76620D-CB63-4EED-B8F3-DDAD3F0C616F}"/>
              </a:ext>
            </a:extLst>
          </p:cNvPr>
          <p:cNvSpPr>
            <a:spLocks noGrp="1"/>
          </p:cNvSpPr>
          <p:nvPr>
            <p:ph idx="1"/>
          </p:nvPr>
        </p:nvSpPr>
        <p:spPr>
          <a:xfrm>
            <a:off x="457200" y="1628800"/>
            <a:ext cx="8229600" cy="4525963"/>
          </a:xfrm>
        </p:spPr>
        <p:txBody>
          <a:bodyPr/>
          <a:lstStyle/>
          <a:p>
            <a:endParaRPr lang="en-GB" dirty="0"/>
          </a:p>
          <a:p>
            <a:r>
              <a:rPr lang="en-GB" sz="3600" dirty="0"/>
              <a:t>Workforce</a:t>
            </a:r>
          </a:p>
          <a:p>
            <a:pPr marL="19050" indent="0">
              <a:buNone/>
            </a:pPr>
            <a:endParaRPr lang="en-GB" sz="3600" dirty="0"/>
          </a:p>
          <a:p>
            <a:r>
              <a:rPr lang="en-GB" sz="3600" dirty="0">
                <a:solidFill>
                  <a:srgbClr val="FF0000"/>
                </a:solidFill>
              </a:rPr>
              <a:t>Wellbeing</a:t>
            </a:r>
          </a:p>
          <a:p>
            <a:pPr marL="19050" indent="0">
              <a:buNone/>
            </a:pPr>
            <a:endParaRPr lang="en-GB" sz="3600" dirty="0"/>
          </a:p>
          <a:p>
            <a:r>
              <a:rPr lang="en-GB" sz="3600" dirty="0"/>
              <a:t>Public engagement</a:t>
            </a:r>
          </a:p>
          <a:p>
            <a:endParaRPr lang="en-GB" dirty="0"/>
          </a:p>
        </p:txBody>
      </p:sp>
    </p:spTree>
    <p:extLst>
      <p:ext uri="{BB962C8B-B14F-4D97-AF65-F5344CB8AC3E}">
        <p14:creationId xmlns="" xmlns:p14="http://schemas.microsoft.com/office/powerpoint/2010/main" val="308139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noChangeArrowheads="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r>
              <a:rPr lang="en-GB" sz="4000" dirty="0">
                <a:ea typeface="ＭＳ Ｐゴシック" pitchFamily="34" charset="-128"/>
              </a:rPr>
              <a:t>Wellbeing</a:t>
            </a:r>
          </a:p>
        </p:txBody>
      </p:sp>
      <p:pic>
        <p:nvPicPr>
          <p:cNvPr id="35843" name="Content Placeholder 4"/>
          <p:cNvPicPr>
            <a:picLocks noGrp="1" noChangeAspect="1" noChangeArrowheads="1"/>
          </p:cNvPicPr>
          <p:nvPr>
            <p:ph idx="1"/>
          </p:nvPr>
        </p:nvPicPr>
        <p:blipFill>
          <a:blip r:embed="rId3"/>
          <a:srcRect/>
          <a:stretch>
            <a:fillRect/>
          </a:stretch>
        </p:blipFill>
        <p:spPr bwMode="auto">
          <a:xfrm>
            <a:off x="2915816" y="1628800"/>
            <a:ext cx="6231024" cy="3900487"/>
          </a:xfrm>
          <a:noFill/>
          <a:ln>
            <a:miter lim="800000"/>
            <a:headEnd/>
            <a:tailEnd/>
          </a:ln>
        </p:spPr>
      </p:pic>
      <p:sp>
        <p:nvSpPr>
          <p:cNvPr id="2" name="TextBox 1">
            <a:extLst>
              <a:ext uri="{FF2B5EF4-FFF2-40B4-BE49-F238E27FC236}">
                <a16:creationId xmlns="" xmlns:a16="http://schemas.microsoft.com/office/drawing/2014/main" id="{DE05E2B8-EAAB-4CA3-B8A5-856DB60BC593}"/>
              </a:ext>
            </a:extLst>
          </p:cNvPr>
          <p:cNvSpPr txBox="1"/>
          <p:nvPr/>
        </p:nvSpPr>
        <p:spPr>
          <a:xfrm>
            <a:off x="2483768" y="5733256"/>
            <a:ext cx="6660232" cy="584775"/>
          </a:xfrm>
          <a:prstGeom prst="rect">
            <a:avLst/>
          </a:prstGeom>
          <a:noFill/>
        </p:spPr>
        <p:txBody>
          <a:bodyPr wrap="square" rtlCol="0">
            <a:spAutoFit/>
          </a:bodyPr>
          <a:lstStyle/>
          <a:p>
            <a:r>
              <a:rPr lang="en-GB" dirty="0"/>
              <a:t>	</a:t>
            </a:r>
            <a:r>
              <a:rPr lang="en-GB" dirty="0">
                <a:solidFill>
                  <a:srgbClr val="00B050"/>
                </a:solidFill>
              </a:rPr>
              <a:t>Boiling Frogs and Burning Out</a:t>
            </a:r>
          </a:p>
        </p:txBody>
      </p:sp>
    </p:spTree>
    <p:extLst>
      <p:ext uri="{BB962C8B-B14F-4D97-AF65-F5344CB8AC3E}">
        <p14:creationId xmlns="" xmlns:p14="http://schemas.microsoft.com/office/powerpoint/2010/main" val="2563300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B16EAA-C92F-464D-9441-42315AFBD114}"/>
              </a:ext>
            </a:extLst>
          </p:cNvPr>
          <p:cNvSpPr>
            <a:spLocks noGrp="1"/>
          </p:cNvSpPr>
          <p:nvPr>
            <p:ph type="title"/>
          </p:nvPr>
        </p:nvSpPr>
        <p:spPr>
          <a:xfrm>
            <a:off x="0" y="274638"/>
            <a:ext cx="9144000" cy="1143000"/>
          </a:xfrm>
        </p:spPr>
        <p:txBody>
          <a:bodyPr/>
          <a:lstStyle/>
          <a:p>
            <a:pPr algn="ctr"/>
            <a:r>
              <a:rPr lang="en-GB" dirty="0"/>
              <a:t>Being a GP can be a tough gig.</a:t>
            </a:r>
          </a:p>
        </p:txBody>
      </p:sp>
      <p:pic>
        <p:nvPicPr>
          <p:cNvPr id="1026" name="Picture 2" descr="Image result for GP stress images">
            <a:extLst>
              <a:ext uri="{FF2B5EF4-FFF2-40B4-BE49-F238E27FC236}">
                <a16:creationId xmlns="" xmlns:a16="http://schemas.microsoft.com/office/drawing/2014/main" id="{32B8129A-2D17-4B34-B15C-2579DDFB1434}"/>
              </a:ext>
            </a:extLst>
          </p:cNvPr>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339752" y="1772816"/>
            <a:ext cx="4713312" cy="361746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44472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 xmlns:a16="http://schemas.microsoft.com/office/drawing/2014/main" id="{D08BF8CB-F9A8-40B0-B9D6-1DBB7F24EAA2}"/>
              </a:ext>
            </a:extLst>
          </p:cNvPr>
          <p:cNvSpPr>
            <a:spLocks noGrp="1"/>
          </p:cNvSpPr>
          <p:nvPr>
            <p:ph type="title"/>
          </p:nvPr>
        </p:nvSpPr>
        <p:spPr/>
        <p:txBody>
          <a:bodyPr/>
          <a:lstStyle/>
          <a:p>
            <a:pPr eaLnBrk="1" hangingPunct="1"/>
            <a:r>
              <a:rPr lang="en-GB" altLang="en-US"/>
              <a:t>RCGP wellbeing survey 2018</a:t>
            </a:r>
          </a:p>
        </p:txBody>
      </p:sp>
      <p:sp>
        <p:nvSpPr>
          <p:cNvPr id="7171" name="Content Placeholder 2">
            <a:extLst>
              <a:ext uri="{FF2B5EF4-FFF2-40B4-BE49-F238E27FC236}">
                <a16:creationId xmlns="" xmlns:a16="http://schemas.microsoft.com/office/drawing/2014/main" id="{265B3F64-621E-4780-BB9C-80181F044E47}"/>
              </a:ext>
            </a:extLst>
          </p:cNvPr>
          <p:cNvSpPr>
            <a:spLocks noGrp="1"/>
          </p:cNvSpPr>
          <p:nvPr>
            <p:ph idx="1"/>
          </p:nvPr>
        </p:nvSpPr>
        <p:spPr>
          <a:xfrm>
            <a:off x="457200" y="1196975"/>
            <a:ext cx="8229600" cy="4929188"/>
          </a:xfrm>
        </p:spPr>
        <p:txBody>
          <a:bodyPr/>
          <a:lstStyle/>
          <a:p>
            <a:pPr eaLnBrk="1" hangingPunct="1"/>
            <a:r>
              <a:rPr lang="en-GB" altLang="en-US" sz="2800" dirty="0"/>
              <a:t>Workload cited as most common factor</a:t>
            </a:r>
          </a:p>
          <a:p>
            <a:pPr eaLnBrk="1" hangingPunct="1"/>
            <a:r>
              <a:rPr lang="en-GB" altLang="en-US" sz="2800" dirty="0"/>
              <a:t>Workload is physical, cognitive, emotional</a:t>
            </a:r>
          </a:p>
          <a:p>
            <a:pPr eaLnBrk="1" hangingPunct="1"/>
            <a:r>
              <a:rPr lang="en-GB" altLang="en-US" sz="2800" dirty="0"/>
              <a:t>Feeling so overwhelmed at least once a week that cannot cope (37%)</a:t>
            </a:r>
          </a:p>
          <a:p>
            <a:pPr eaLnBrk="1" hangingPunct="1"/>
            <a:r>
              <a:rPr lang="en-GB" altLang="en-US" sz="2800" dirty="0"/>
              <a:t>Stress impacting on ability to make decisions (35%)</a:t>
            </a:r>
          </a:p>
          <a:p>
            <a:pPr eaLnBrk="1" hangingPunct="1"/>
            <a:r>
              <a:rPr lang="en-GB" altLang="en-US" sz="2800" dirty="0"/>
              <a:t>Stressed about risk and uncertainty in 10 minute appt (86%)</a:t>
            </a:r>
          </a:p>
          <a:p>
            <a:pPr eaLnBrk="1" hangingPunct="1"/>
            <a:r>
              <a:rPr lang="en-GB" altLang="en-US" sz="2800" dirty="0"/>
              <a:t>Significant factor in reducing hours worked</a:t>
            </a:r>
          </a:p>
        </p:txBody>
      </p:sp>
    </p:spTree>
    <p:extLst>
      <p:ext uri="{BB962C8B-B14F-4D97-AF65-F5344CB8AC3E}">
        <p14:creationId xmlns="" xmlns:p14="http://schemas.microsoft.com/office/powerpoint/2010/main" val="2038865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 xmlns:a16="http://schemas.microsoft.com/office/drawing/2014/main" id="{4C09307A-C894-4D01-B12E-E5D3E1C7A7BF}"/>
              </a:ext>
            </a:extLst>
          </p:cNvPr>
          <p:cNvSpPr>
            <a:spLocks noGrp="1"/>
          </p:cNvSpPr>
          <p:nvPr>
            <p:ph idx="1"/>
          </p:nvPr>
        </p:nvSpPr>
        <p:spPr/>
        <p:txBody>
          <a:bodyPr/>
          <a:lstStyle/>
          <a:p>
            <a:pPr marL="19050" indent="0" algn="ctr">
              <a:buNone/>
            </a:pPr>
            <a:endParaRPr lang="en-GB" i="1" dirty="0"/>
          </a:p>
          <a:p>
            <a:pPr marL="19050" indent="0" algn="ctr">
              <a:buNone/>
            </a:pPr>
            <a:r>
              <a:rPr lang="en-GB" i="1" dirty="0"/>
              <a:t>“an anxious, fatigued, beyond capacity workforce is far less able to manage risk, tolerate uncertainty and choose the less well trodden paths of care”.</a:t>
            </a:r>
            <a:endParaRPr lang="en-GB" dirty="0"/>
          </a:p>
        </p:txBody>
      </p:sp>
    </p:spTree>
    <p:extLst>
      <p:ext uri="{BB962C8B-B14F-4D97-AF65-F5344CB8AC3E}">
        <p14:creationId xmlns="" xmlns:p14="http://schemas.microsoft.com/office/powerpoint/2010/main" val="3568737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 xmlns:a16="http://schemas.microsoft.com/office/drawing/2014/main" id="{D1C583B3-870A-44B7-87CE-E2598A9943EA}"/>
              </a:ext>
            </a:extLst>
          </p:cNvPr>
          <p:cNvSpPr>
            <a:spLocks noGrp="1"/>
          </p:cNvSpPr>
          <p:nvPr>
            <p:ph type="title"/>
          </p:nvPr>
        </p:nvSpPr>
        <p:spPr>
          <a:xfrm>
            <a:off x="0" y="274638"/>
            <a:ext cx="9144000" cy="1143000"/>
          </a:xfrm>
        </p:spPr>
        <p:txBody>
          <a:bodyPr/>
          <a:lstStyle/>
          <a:p>
            <a:pPr eaLnBrk="1" hangingPunct="1"/>
            <a:r>
              <a:rPr lang="en-GB" altLang="en-US" sz="4000" dirty="0"/>
              <a:t>Key asks from our campaign:</a:t>
            </a:r>
          </a:p>
        </p:txBody>
      </p:sp>
      <p:sp>
        <p:nvSpPr>
          <p:cNvPr id="11267" name="Content Placeholder 2">
            <a:extLst>
              <a:ext uri="{FF2B5EF4-FFF2-40B4-BE49-F238E27FC236}">
                <a16:creationId xmlns="" xmlns:a16="http://schemas.microsoft.com/office/drawing/2014/main" id="{A2396082-0618-435A-B590-07F44FA7CED1}"/>
              </a:ext>
            </a:extLst>
          </p:cNvPr>
          <p:cNvSpPr>
            <a:spLocks noGrp="1"/>
          </p:cNvSpPr>
          <p:nvPr>
            <p:ph idx="1"/>
          </p:nvPr>
        </p:nvSpPr>
        <p:spPr/>
        <p:txBody>
          <a:bodyPr/>
          <a:lstStyle/>
          <a:p>
            <a:pPr eaLnBrk="1" hangingPunct="1">
              <a:buFont typeface="Calibri" panose="020F0502020204030204" pitchFamily="34" charset="0"/>
              <a:buAutoNum type="arabicPeriod"/>
            </a:pPr>
            <a:r>
              <a:rPr lang="en-GB" altLang="en-US" dirty="0"/>
              <a:t>Longer consultation times</a:t>
            </a:r>
          </a:p>
          <a:p>
            <a:pPr eaLnBrk="1" hangingPunct="1">
              <a:buFont typeface="Calibri" panose="020F0502020204030204" pitchFamily="34" charset="0"/>
              <a:buAutoNum type="arabicPeriod"/>
            </a:pPr>
            <a:r>
              <a:rPr lang="en-GB" altLang="en-US" dirty="0"/>
              <a:t>Change in appraisal focus</a:t>
            </a:r>
          </a:p>
          <a:p>
            <a:pPr eaLnBrk="1" hangingPunct="1">
              <a:buFont typeface="Calibri" panose="020F0502020204030204" pitchFamily="34" charset="0"/>
              <a:buAutoNum type="arabicPeriod"/>
            </a:pPr>
            <a:r>
              <a:rPr lang="en-GB" altLang="en-US" dirty="0"/>
              <a:t>Improving the 1-2 interface</a:t>
            </a:r>
          </a:p>
          <a:p>
            <a:pPr eaLnBrk="1" hangingPunct="1">
              <a:buFont typeface="Calibri" panose="020F0502020204030204" pitchFamily="34" charset="0"/>
              <a:buAutoNum type="arabicPeriod"/>
            </a:pPr>
            <a:r>
              <a:rPr lang="en-GB" altLang="en-US" dirty="0"/>
              <a:t>Support for Clusters</a:t>
            </a:r>
          </a:p>
          <a:p>
            <a:pPr eaLnBrk="1" hangingPunct="1">
              <a:buFont typeface="Calibri" panose="020F0502020204030204" pitchFamily="34" charset="0"/>
              <a:buAutoNum type="arabicPeriod"/>
            </a:pPr>
            <a:r>
              <a:rPr lang="en-GB" altLang="en-US" dirty="0"/>
              <a:t>Formalise support structures for doctors</a:t>
            </a:r>
          </a:p>
          <a:p>
            <a:pPr eaLnBrk="1" hangingPunct="1">
              <a:buFont typeface="Calibri" panose="020F0502020204030204" pitchFamily="34" charset="0"/>
              <a:buAutoNum type="arabicPeriod"/>
            </a:pPr>
            <a:r>
              <a:rPr lang="en-GB" altLang="en-US" dirty="0"/>
              <a:t>National Conversation about NHS use</a:t>
            </a:r>
          </a:p>
          <a:p>
            <a:pPr marL="19050" indent="0" eaLnBrk="1" hangingPunct="1">
              <a:buNone/>
            </a:pPr>
            <a:endParaRPr lang="en-GB" altLang="en-US" dirty="0"/>
          </a:p>
        </p:txBody>
      </p:sp>
    </p:spTree>
    <p:extLst>
      <p:ext uri="{BB962C8B-B14F-4D97-AF65-F5344CB8AC3E}">
        <p14:creationId xmlns="" xmlns:p14="http://schemas.microsoft.com/office/powerpoint/2010/main" val="3183931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E4EDD38D-C973-4B7F-99DF-58B7D6E21C7B}"/>
              </a:ext>
            </a:extLst>
          </p:cNvPr>
          <p:cNvSpPr>
            <a:spLocks noGrp="1"/>
          </p:cNvSpPr>
          <p:nvPr>
            <p:ph type="title"/>
          </p:nvPr>
        </p:nvSpPr>
        <p:spPr>
          <a:xfrm>
            <a:off x="0" y="274638"/>
            <a:ext cx="8686800" cy="1143000"/>
          </a:xfrm>
        </p:spPr>
        <p:txBody>
          <a:bodyPr/>
          <a:lstStyle/>
          <a:p>
            <a:r>
              <a:rPr lang="en-GB" dirty="0"/>
              <a:t>Change in appraisal focus</a:t>
            </a:r>
          </a:p>
        </p:txBody>
      </p:sp>
      <p:sp>
        <p:nvSpPr>
          <p:cNvPr id="5" name="Content Placeholder 4">
            <a:extLst>
              <a:ext uri="{FF2B5EF4-FFF2-40B4-BE49-F238E27FC236}">
                <a16:creationId xmlns="" xmlns:a16="http://schemas.microsoft.com/office/drawing/2014/main" id="{A5B62204-D402-45F6-9913-5AC1C1E8510B}"/>
              </a:ext>
            </a:extLst>
          </p:cNvPr>
          <p:cNvSpPr>
            <a:spLocks noGrp="1"/>
          </p:cNvSpPr>
          <p:nvPr>
            <p:ph idx="1"/>
          </p:nvPr>
        </p:nvSpPr>
        <p:spPr>
          <a:xfrm>
            <a:off x="0" y="1196752"/>
            <a:ext cx="9144000" cy="4929411"/>
          </a:xfrm>
        </p:spPr>
        <p:txBody>
          <a:bodyPr/>
          <a:lstStyle/>
          <a:p>
            <a:pPr marL="19050" indent="0">
              <a:buNone/>
            </a:pPr>
            <a:r>
              <a:rPr lang="en-GB" dirty="0"/>
              <a:t>Proposed joint vision statement (draft):</a:t>
            </a:r>
          </a:p>
          <a:p>
            <a:pPr marL="19050" indent="0" algn="ctr">
              <a:buNone/>
            </a:pPr>
            <a:r>
              <a:rPr lang="en-GB" sz="2800" i="1" dirty="0"/>
              <a:t>“Our organisations collectively support a shift in the focus and culture of the appraisal process to one that prioritises the wellbeing of our workforce. We support a reduction in unnecessary paperwork prior to appraisal, and a quality conversation within appraisal that specifically focuses on wellbeing and safe working environments, whilst also recognising the requirement for appraisal to maintain public confidence that their doctors are maintaining their professional competencies.” </a:t>
            </a:r>
          </a:p>
          <a:p>
            <a:pPr marL="19050" indent="0">
              <a:buNone/>
            </a:pPr>
            <a:endParaRPr lang="en-GB" dirty="0"/>
          </a:p>
        </p:txBody>
      </p:sp>
    </p:spTree>
    <p:extLst>
      <p:ext uri="{BB962C8B-B14F-4D97-AF65-F5344CB8AC3E}">
        <p14:creationId xmlns="" xmlns:p14="http://schemas.microsoft.com/office/powerpoint/2010/main" val="2021802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A16CC4-3ABF-418B-968D-58DD5605399E}"/>
              </a:ext>
            </a:extLst>
          </p:cNvPr>
          <p:cNvSpPr>
            <a:spLocks noGrp="1"/>
          </p:cNvSpPr>
          <p:nvPr>
            <p:ph type="title"/>
          </p:nvPr>
        </p:nvSpPr>
        <p:spPr>
          <a:xfrm>
            <a:off x="0" y="274638"/>
            <a:ext cx="8686800" cy="1143000"/>
          </a:xfrm>
        </p:spPr>
        <p:txBody>
          <a:bodyPr/>
          <a:lstStyle/>
          <a:p>
            <a:r>
              <a:rPr lang="en-GB" dirty="0"/>
              <a:t>Improving the 1-2 care interface</a:t>
            </a:r>
          </a:p>
        </p:txBody>
      </p:sp>
      <p:sp>
        <p:nvSpPr>
          <p:cNvPr id="3" name="Content Placeholder 2">
            <a:extLst>
              <a:ext uri="{FF2B5EF4-FFF2-40B4-BE49-F238E27FC236}">
                <a16:creationId xmlns="" xmlns:a16="http://schemas.microsoft.com/office/drawing/2014/main" id="{E2C26EA3-1325-43C9-9732-210F0E4E1B63}"/>
              </a:ext>
            </a:extLst>
          </p:cNvPr>
          <p:cNvSpPr>
            <a:spLocks noGrp="1"/>
          </p:cNvSpPr>
          <p:nvPr>
            <p:ph idx="1"/>
          </p:nvPr>
        </p:nvSpPr>
        <p:spPr>
          <a:xfrm>
            <a:off x="0" y="1196752"/>
            <a:ext cx="8686800" cy="4929411"/>
          </a:xfrm>
        </p:spPr>
        <p:txBody>
          <a:bodyPr/>
          <a:lstStyle/>
          <a:p>
            <a:pPr marL="19050" indent="0">
              <a:buNone/>
            </a:pPr>
            <a:endParaRPr lang="en-GB" dirty="0"/>
          </a:p>
          <a:p>
            <a:r>
              <a:rPr lang="en-GB" dirty="0"/>
              <a:t>#</a:t>
            </a:r>
            <a:r>
              <a:rPr lang="en-GB" dirty="0" err="1"/>
              <a:t>DestinationGP</a:t>
            </a:r>
            <a:endParaRPr lang="en-GB" dirty="0"/>
          </a:p>
          <a:p>
            <a:r>
              <a:rPr lang="en-GB" dirty="0"/>
              <a:t>Interface Groups project</a:t>
            </a:r>
          </a:p>
          <a:p>
            <a:r>
              <a:rPr lang="en-GB" dirty="0"/>
              <a:t>Cross-College group</a:t>
            </a:r>
          </a:p>
          <a:p>
            <a:r>
              <a:rPr lang="en-GB" dirty="0"/>
              <a:t>Interface workshops</a:t>
            </a:r>
          </a:p>
          <a:p>
            <a:r>
              <a:rPr lang="en-GB" dirty="0"/>
              <a:t>Work shadowing</a:t>
            </a:r>
          </a:p>
          <a:p>
            <a:pPr marL="19050" indent="0">
              <a:buNone/>
            </a:pPr>
            <a:r>
              <a:rPr lang="en-GB" dirty="0"/>
              <a:t>(SOAR template </a:t>
            </a:r>
            <a:r>
              <a:rPr lang="en-GB" dirty="0">
                <a:hlinkClick r:id="rId3"/>
              </a:rPr>
              <a:t>https://bit.ly/2EGpWJj</a:t>
            </a:r>
            <a:r>
              <a:rPr lang="en-GB" dirty="0"/>
              <a:t> )</a:t>
            </a:r>
          </a:p>
          <a:p>
            <a:pPr marL="19050" indent="0">
              <a:buNone/>
            </a:pPr>
            <a:endParaRPr lang="en-GB" dirty="0"/>
          </a:p>
          <a:p>
            <a:endParaRPr lang="en-GB" dirty="0"/>
          </a:p>
          <a:p>
            <a:endParaRPr lang="en-GB" dirty="0"/>
          </a:p>
        </p:txBody>
      </p:sp>
      <p:pic>
        <p:nvPicPr>
          <p:cNvPr id="4" name="image21.jpeg" descr="image21.jpeg">
            <a:extLst>
              <a:ext uri="{FF2B5EF4-FFF2-40B4-BE49-F238E27FC236}">
                <a16:creationId xmlns="" xmlns:a16="http://schemas.microsoft.com/office/drawing/2014/main" id="{379CA6FA-1141-4487-BFD7-B5E5660D91CB}"/>
              </a:ext>
            </a:extLst>
          </p:cNvPr>
          <p:cNvPicPr>
            <a:picLocks noChangeAspect="1"/>
          </p:cNvPicPr>
          <p:nvPr/>
        </p:nvPicPr>
        <p:blipFill>
          <a:blip r:embed="rId4" cstate="print">
            <a:extLst/>
          </a:blip>
          <a:stretch>
            <a:fillRect/>
          </a:stretch>
        </p:blipFill>
        <p:spPr>
          <a:xfrm>
            <a:off x="5220072" y="1196753"/>
            <a:ext cx="3932706" cy="2998486"/>
          </a:xfrm>
          <a:prstGeom prst="rect">
            <a:avLst/>
          </a:prstGeom>
          <a:ln w="12700">
            <a:miter lim="400000"/>
          </a:ln>
        </p:spPr>
      </p:pic>
    </p:spTree>
    <p:extLst>
      <p:ext uri="{BB962C8B-B14F-4D97-AF65-F5344CB8AC3E}">
        <p14:creationId xmlns="" xmlns:p14="http://schemas.microsoft.com/office/powerpoint/2010/main" val="1624375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52C339-6D8D-4A2E-9908-78CF646759D9}"/>
              </a:ext>
            </a:extLst>
          </p:cNvPr>
          <p:cNvSpPr>
            <a:spLocks noGrp="1"/>
          </p:cNvSpPr>
          <p:nvPr>
            <p:ph type="title"/>
          </p:nvPr>
        </p:nvSpPr>
        <p:spPr/>
        <p:txBody>
          <a:bodyPr/>
          <a:lstStyle/>
          <a:p>
            <a:r>
              <a:rPr lang="en-GB" dirty="0"/>
              <a:t>Support for Clusters</a:t>
            </a:r>
          </a:p>
        </p:txBody>
      </p:sp>
      <p:sp>
        <p:nvSpPr>
          <p:cNvPr id="3" name="Content Placeholder 2">
            <a:extLst>
              <a:ext uri="{FF2B5EF4-FFF2-40B4-BE49-F238E27FC236}">
                <a16:creationId xmlns="" xmlns:a16="http://schemas.microsoft.com/office/drawing/2014/main" id="{C7309765-F96E-4EB5-9B17-5922E40B5174}"/>
              </a:ext>
            </a:extLst>
          </p:cNvPr>
          <p:cNvSpPr>
            <a:spLocks noGrp="1"/>
          </p:cNvSpPr>
          <p:nvPr>
            <p:ph idx="1"/>
          </p:nvPr>
        </p:nvSpPr>
        <p:spPr/>
        <p:txBody>
          <a:bodyPr/>
          <a:lstStyle/>
          <a:p>
            <a:r>
              <a:rPr lang="en-GB" dirty="0"/>
              <a:t>New joint national </a:t>
            </a:r>
            <a:r>
              <a:rPr lang="en-GB" dirty="0">
                <a:hlinkClick r:id="rId3"/>
              </a:rPr>
              <a:t>guidance</a:t>
            </a:r>
            <a:endParaRPr lang="en-GB" dirty="0"/>
          </a:p>
          <a:p>
            <a:r>
              <a:rPr lang="en-GB" dirty="0"/>
              <a:t>Ongoing quality assurance work</a:t>
            </a:r>
          </a:p>
          <a:p>
            <a:endParaRPr lang="en-GB" dirty="0"/>
          </a:p>
        </p:txBody>
      </p:sp>
      <p:pic>
        <p:nvPicPr>
          <p:cNvPr id="5" name="Picture 4">
            <a:extLst>
              <a:ext uri="{FF2B5EF4-FFF2-40B4-BE49-F238E27FC236}">
                <a16:creationId xmlns="" xmlns:a16="http://schemas.microsoft.com/office/drawing/2014/main" id="{C824265E-AE5A-416E-9918-E45A6F2A841B}"/>
              </a:ext>
            </a:extLst>
          </p:cNvPr>
          <p:cNvPicPr>
            <a:picLocks noChangeAspect="1"/>
          </p:cNvPicPr>
          <p:nvPr/>
        </p:nvPicPr>
        <p:blipFill>
          <a:blip r:embed="rId4"/>
          <a:stretch>
            <a:fillRect/>
          </a:stretch>
        </p:blipFill>
        <p:spPr>
          <a:xfrm>
            <a:off x="2483768" y="3082759"/>
            <a:ext cx="3359323" cy="3225966"/>
          </a:xfrm>
          <a:prstGeom prst="rect">
            <a:avLst/>
          </a:prstGeom>
        </p:spPr>
      </p:pic>
      <p:pic>
        <p:nvPicPr>
          <p:cNvPr id="7" name="Picture 6">
            <a:extLst>
              <a:ext uri="{FF2B5EF4-FFF2-40B4-BE49-F238E27FC236}">
                <a16:creationId xmlns="" xmlns:a16="http://schemas.microsoft.com/office/drawing/2014/main" id="{61D68D66-137F-4EB5-B23C-4FC76B6F7514}"/>
              </a:ext>
            </a:extLst>
          </p:cNvPr>
          <p:cNvPicPr>
            <a:picLocks noChangeAspect="1"/>
          </p:cNvPicPr>
          <p:nvPr/>
        </p:nvPicPr>
        <p:blipFill>
          <a:blip r:embed="rId5"/>
          <a:stretch>
            <a:fillRect/>
          </a:stretch>
        </p:blipFill>
        <p:spPr>
          <a:xfrm>
            <a:off x="7380312" y="0"/>
            <a:ext cx="1763688" cy="2454646"/>
          </a:xfrm>
          <a:prstGeom prst="rect">
            <a:avLst/>
          </a:prstGeom>
        </p:spPr>
      </p:pic>
    </p:spTree>
    <p:extLst>
      <p:ext uri="{BB962C8B-B14F-4D97-AF65-F5344CB8AC3E}">
        <p14:creationId xmlns="" xmlns:p14="http://schemas.microsoft.com/office/powerpoint/2010/main" val="3437256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015F1B8-DE3D-47C0-9C8D-6598927FD917}"/>
              </a:ext>
            </a:extLst>
          </p:cNvPr>
          <p:cNvSpPr>
            <a:spLocks noGrp="1"/>
          </p:cNvSpPr>
          <p:nvPr>
            <p:ph type="title"/>
          </p:nvPr>
        </p:nvSpPr>
        <p:spPr/>
        <p:txBody>
          <a:bodyPr/>
          <a:lstStyle/>
          <a:p>
            <a:r>
              <a:rPr lang="en-GB" dirty="0"/>
              <a:t>Formalise supports for GPs</a:t>
            </a:r>
          </a:p>
        </p:txBody>
      </p:sp>
      <p:sp>
        <p:nvSpPr>
          <p:cNvPr id="5" name="Content Placeholder 4">
            <a:extLst>
              <a:ext uri="{FF2B5EF4-FFF2-40B4-BE49-F238E27FC236}">
                <a16:creationId xmlns="" xmlns:a16="http://schemas.microsoft.com/office/drawing/2014/main" id="{59A900F7-0843-4C3F-B458-1EDF6996E93F}"/>
              </a:ext>
            </a:extLst>
          </p:cNvPr>
          <p:cNvSpPr>
            <a:spLocks noGrp="1"/>
          </p:cNvSpPr>
          <p:nvPr>
            <p:ph idx="1"/>
          </p:nvPr>
        </p:nvSpPr>
        <p:spPr>
          <a:xfrm>
            <a:off x="0" y="1340768"/>
            <a:ext cx="9144000" cy="4785395"/>
          </a:xfrm>
        </p:spPr>
        <p:txBody>
          <a:bodyPr/>
          <a:lstStyle/>
          <a:p>
            <a:pPr marL="19050" indent="0">
              <a:buNone/>
            </a:pPr>
            <a:r>
              <a:rPr lang="en-GB" dirty="0">
                <a:solidFill>
                  <a:srgbClr val="FF0000"/>
                </a:solidFill>
              </a:rPr>
              <a:t>Scottish Practitioner Health Programme</a:t>
            </a:r>
          </a:p>
          <a:p>
            <a:r>
              <a:rPr lang="en-GB" altLang="en-US" dirty="0"/>
              <a:t>SGPC – LMC conference November 2019</a:t>
            </a:r>
          </a:p>
          <a:p>
            <a:pPr eaLnBrk="1" hangingPunct="1"/>
            <a:r>
              <a:rPr lang="en-GB" altLang="en-US" dirty="0"/>
              <a:t>GMC/NES Wellbeing AG – work stream</a:t>
            </a:r>
          </a:p>
          <a:p>
            <a:pPr eaLnBrk="1" hangingPunct="1"/>
            <a:r>
              <a:rPr lang="en-GB" altLang="en-US" dirty="0"/>
              <a:t>Support of CMO, Cab Sec</a:t>
            </a:r>
          </a:p>
          <a:p>
            <a:pPr marL="19050" indent="0" eaLnBrk="1" hangingPunct="1">
              <a:buNone/>
            </a:pPr>
            <a:endParaRPr lang="en-GB" altLang="en-US" dirty="0"/>
          </a:p>
          <a:p>
            <a:endParaRPr lang="en-GB" dirty="0"/>
          </a:p>
          <a:p>
            <a:pPr marL="19050" indent="0">
              <a:buNone/>
            </a:pPr>
            <a:endParaRPr lang="en-GB" dirty="0"/>
          </a:p>
        </p:txBody>
      </p:sp>
      <p:pic>
        <p:nvPicPr>
          <p:cNvPr id="6" name="Content Placeholder 6">
            <a:extLst>
              <a:ext uri="{FF2B5EF4-FFF2-40B4-BE49-F238E27FC236}">
                <a16:creationId xmlns="" xmlns:a16="http://schemas.microsoft.com/office/drawing/2014/main" id="{C8C5425A-2E6C-4E5F-B4CB-A51C6CA2AD2F}"/>
              </a:ext>
            </a:extLst>
          </p:cNvPr>
          <p:cNvPicPr>
            <a:picLocks noChangeAspect="1"/>
          </p:cNvPicPr>
          <p:nvPr/>
        </p:nvPicPr>
        <p:blipFill>
          <a:blip r:embed="rId2"/>
          <a:stretch>
            <a:fillRect/>
          </a:stretch>
        </p:blipFill>
        <p:spPr>
          <a:xfrm>
            <a:off x="5364088" y="3910530"/>
            <a:ext cx="3575948" cy="2694539"/>
          </a:xfrm>
          <a:prstGeom prst="rect">
            <a:avLst/>
          </a:prstGeom>
        </p:spPr>
      </p:pic>
    </p:spTree>
    <p:extLst>
      <p:ext uri="{BB962C8B-B14F-4D97-AF65-F5344CB8AC3E}">
        <p14:creationId xmlns="" xmlns:p14="http://schemas.microsoft.com/office/powerpoint/2010/main" val="2742794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E157DFE-C89D-41DC-A032-9F34B42A9F8E}"/>
              </a:ext>
            </a:extLst>
          </p:cNvPr>
          <p:cNvSpPr>
            <a:spLocks noGrp="1"/>
          </p:cNvSpPr>
          <p:nvPr>
            <p:ph type="title"/>
          </p:nvPr>
        </p:nvSpPr>
        <p:spPr/>
        <p:txBody>
          <a:bodyPr/>
          <a:lstStyle/>
          <a:p>
            <a:r>
              <a:rPr lang="en-GB" dirty="0"/>
              <a:t>Topics for discussion</a:t>
            </a:r>
          </a:p>
        </p:txBody>
      </p:sp>
      <p:sp>
        <p:nvSpPr>
          <p:cNvPr id="5" name="Content Placeholder 4">
            <a:extLst>
              <a:ext uri="{FF2B5EF4-FFF2-40B4-BE49-F238E27FC236}">
                <a16:creationId xmlns="" xmlns:a16="http://schemas.microsoft.com/office/drawing/2014/main" id="{7F76620D-CB63-4EED-B8F3-DDAD3F0C616F}"/>
              </a:ext>
            </a:extLst>
          </p:cNvPr>
          <p:cNvSpPr>
            <a:spLocks noGrp="1"/>
          </p:cNvSpPr>
          <p:nvPr>
            <p:ph idx="1"/>
          </p:nvPr>
        </p:nvSpPr>
        <p:spPr>
          <a:xfrm>
            <a:off x="457200" y="1628800"/>
            <a:ext cx="8229600" cy="4525963"/>
          </a:xfrm>
        </p:spPr>
        <p:txBody>
          <a:bodyPr/>
          <a:lstStyle/>
          <a:p>
            <a:endParaRPr lang="en-GB" dirty="0"/>
          </a:p>
          <a:p>
            <a:r>
              <a:rPr lang="en-GB" sz="3600" dirty="0"/>
              <a:t>Workforce</a:t>
            </a:r>
          </a:p>
          <a:p>
            <a:pPr marL="19050" indent="0">
              <a:buNone/>
            </a:pPr>
            <a:endParaRPr lang="en-GB" sz="3600" dirty="0"/>
          </a:p>
          <a:p>
            <a:r>
              <a:rPr lang="en-GB" sz="3600" dirty="0"/>
              <a:t>Wellbeing</a:t>
            </a:r>
          </a:p>
          <a:p>
            <a:pPr marL="19050" indent="0">
              <a:buNone/>
            </a:pPr>
            <a:endParaRPr lang="en-GB" sz="3600" dirty="0"/>
          </a:p>
          <a:p>
            <a:r>
              <a:rPr lang="en-GB" sz="3600" dirty="0">
                <a:solidFill>
                  <a:srgbClr val="FF0000"/>
                </a:solidFill>
              </a:rPr>
              <a:t>Public engagement</a:t>
            </a:r>
          </a:p>
          <a:p>
            <a:endParaRPr lang="en-GB" dirty="0"/>
          </a:p>
        </p:txBody>
      </p:sp>
    </p:spTree>
    <p:extLst>
      <p:ext uri="{BB962C8B-B14F-4D97-AF65-F5344CB8AC3E}">
        <p14:creationId xmlns="" xmlns:p14="http://schemas.microsoft.com/office/powerpoint/2010/main" val="1585756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AC29E7-931D-4E9F-AA7B-487560D78DDA}"/>
              </a:ext>
            </a:extLst>
          </p:cNvPr>
          <p:cNvSpPr>
            <a:spLocks noGrp="1"/>
          </p:cNvSpPr>
          <p:nvPr>
            <p:ph type="title"/>
          </p:nvPr>
        </p:nvSpPr>
        <p:spPr/>
        <p:txBody>
          <a:bodyPr/>
          <a:lstStyle/>
          <a:p>
            <a:r>
              <a:rPr lang="en-GB" dirty="0"/>
              <a:t>A National Conversation </a:t>
            </a:r>
          </a:p>
        </p:txBody>
      </p:sp>
      <p:pic>
        <p:nvPicPr>
          <p:cNvPr id="6146" name="Picture 2" descr="Image result for NHS at 70">
            <a:extLst>
              <a:ext uri="{FF2B5EF4-FFF2-40B4-BE49-F238E27FC236}">
                <a16:creationId xmlns="" xmlns:a16="http://schemas.microsoft.com/office/drawing/2014/main" id="{4AB30005-F798-46CB-9816-45AB91024E41}"/>
              </a:ext>
            </a:extLst>
          </p:cNvPr>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a:stretch>
            <a:fillRect/>
          </a:stretch>
        </p:blipFill>
        <p:spPr bwMode="auto">
          <a:xfrm>
            <a:off x="2627784" y="1417638"/>
            <a:ext cx="3888432" cy="489168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38116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48E280-2F45-443F-8A28-6FFDA00332D9}"/>
              </a:ext>
            </a:extLst>
          </p:cNvPr>
          <p:cNvSpPr>
            <a:spLocks noGrp="1"/>
          </p:cNvSpPr>
          <p:nvPr>
            <p:ph type="title"/>
          </p:nvPr>
        </p:nvSpPr>
        <p:spPr/>
        <p:txBody>
          <a:bodyPr/>
          <a:lstStyle/>
          <a:p>
            <a:endParaRPr lang="en-GB"/>
          </a:p>
        </p:txBody>
      </p:sp>
      <p:sp>
        <p:nvSpPr>
          <p:cNvPr id="3" name="Text Placeholder 2">
            <a:extLst>
              <a:ext uri="{FF2B5EF4-FFF2-40B4-BE49-F238E27FC236}">
                <a16:creationId xmlns="" xmlns:a16="http://schemas.microsoft.com/office/drawing/2014/main" id="{FC73C077-E64C-4645-85C0-2B3CF3BEA5A7}"/>
              </a:ext>
            </a:extLst>
          </p:cNvPr>
          <p:cNvSpPr>
            <a:spLocks noGrp="1"/>
          </p:cNvSpPr>
          <p:nvPr>
            <p:ph type="body" idx="1"/>
          </p:nvPr>
        </p:nvSpPr>
        <p:spPr/>
        <p:txBody>
          <a:bodyPr/>
          <a:lstStyle/>
          <a:p>
            <a:endParaRPr lang="en-GB" dirty="0"/>
          </a:p>
        </p:txBody>
      </p:sp>
      <p:pic>
        <p:nvPicPr>
          <p:cNvPr id="5" name="Picture 4">
            <a:extLst>
              <a:ext uri="{FF2B5EF4-FFF2-40B4-BE49-F238E27FC236}">
                <a16:creationId xmlns="" xmlns:a16="http://schemas.microsoft.com/office/drawing/2014/main" id="{F1D9178D-CD6B-44CB-A532-685CE00EE1E6}"/>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 xmlns:p14="http://schemas.microsoft.com/office/powerpoint/2010/main" val="3877782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47F6D7-5DE0-4F66-8BD9-33F0B071AE2E}"/>
              </a:ext>
            </a:extLst>
          </p:cNvPr>
          <p:cNvSpPr>
            <a:spLocks noGrp="1"/>
          </p:cNvSpPr>
          <p:nvPr>
            <p:ph type="title"/>
          </p:nvPr>
        </p:nvSpPr>
        <p:spPr/>
        <p:txBody>
          <a:bodyPr/>
          <a:lstStyle/>
          <a:p>
            <a:r>
              <a:rPr lang="en-GB" dirty="0"/>
              <a:t>A few reasons why…</a:t>
            </a:r>
          </a:p>
        </p:txBody>
      </p:sp>
      <p:sp>
        <p:nvSpPr>
          <p:cNvPr id="3" name="Content Placeholder 2">
            <a:extLst>
              <a:ext uri="{FF2B5EF4-FFF2-40B4-BE49-F238E27FC236}">
                <a16:creationId xmlns="" xmlns:a16="http://schemas.microsoft.com/office/drawing/2014/main" id="{BBC9D52C-C517-4422-8E4A-6A47417D9135}"/>
              </a:ext>
            </a:extLst>
          </p:cNvPr>
          <p:cNvSpPr>
            <a:spLocks noGrp="1"/>
          </p:cNvSpPr>
          <p:nvPr>
            <p:ph idx="1"/>
          </p:nvPr>
        </p:nvSpPr>
        <p:spPr/>
        <p:txBody>
          <a:bodyPr/>
          <a:lstStyle/>
          <a:p>
            <a:r>
              <a:rPr lang="en-GB" dirty="0"/>
              <a:t>Declining WTE workforce</a:t>
            </a:r>
          </a:p>
          <a:p>
            <a:r>
              <a:rPr lang="en-GB" dirty="0"/>
              <a:t>Increasing workload – complexity, intensity</a:t>
            </a:r>
          </a:p>
          <a:p>
            <a:r>
              <a:rPr lang="en-GB" dirty="0"/>
              <a:t>Changing population demographic</a:t>
            </a:r>
          </a:p>
          <a:p>
            <a:r>
              <a:rPr lang="en-GB" dirty="0"/>
              <a:t>Public expectations</a:t>
            </a:r>
          </a:p>
          <a:p>
            <a:r>
              <a:rPr lang="en-GB" dirty="0"/>
              <a:t>…</a:t>
            </a:r>
          </a:p>
          <a:p>
            <a:endParaRPr lang="en-GB" dirty="0"/>
          </a:p>
        </p:txBody>
      </p:sp>
    </p:spTree>
    <p:extLst>
      <p:ext uri="{BB962C8B-B14F-4D97-AF65-F5344CB8AC3E}">
        <p14:creationId xmlns="" xmlns:p14="http://schemas.microsoft.com/office/powerpoint/2010/main" val="182046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BB02BBD4-CD6E-4358-9737-02B903FC6BC0}"/>
              </a:ext>
            </a:extLst>
          </p:cNvPr>
          <p:cNvSpPr>
            <a:spLocks noGrp="1"/>
          </p:cNvSpPr>
          <p:nvPr>
            <p:ph type="title"/>
          </p:nvPr>
        </p:nvSpPr>
        <p:spPr/>
        <p:txBody>
          <a:bodyPr/>
          <a:lstStyle/>
          <a:p>
            <a:r>
              <a:rPr lang="en-GB" dirty="0"/>
              <a:t>Question 1:</a:t>
            </a:r>
          </a:p>
        </p:txBody>
      </p:sp>
      <p:sp>
        <p:nvSpPr>
          <p:cNvPr id="5" name="Content Placeholder 4">
            <a:extLst>
              <a:ext uri="{FF2B5EF4-FFF2-40B4-BE49-F238E27FC236}">
                <a16:creationId xmlns="" xmlns:a16="http://schemas.microsoft.com/office/drawing/2014/main" id="{1DBC10F5-9FF3-47EF-9590-172111CA93B3}"/>
              </a:ext>
            </a:extLst>
          </p:cNvPr>
          <p:cNvSpPr>
            <a:spLocks noGrp="1"/>
          </p:cNvSpPr>
          <p:nvPr>
            <p:ph idx="1"/>
          </p:nvPr>
        </p:nvSpPr>
        <p:spPr/>
        <p:txBody>
          <a:bodyPr/>
          <a:lstStyle/>
          <a:p>
            <a:pPr marL="19050" indent="0">
              <a:buNone/>
            </a:pPr>
            <a:endParaRPr lang="en-GB" i="1" kern="1200" dirty="0">
              <a:latin typeface="Arial" charset="0"/>
            </a:endParaRPr>
          </a:p>
          <a:p>
            <a:pPr marL="19050" indent="0">
              <a:buNone/>
            </a:pPr>
            <a:r>
              <a:rPr lang="en-GB" i="1" kern="1200" dirty="0">
                <a:latin typeface="Arial" charset="0"/>
              </a:rPr>
              <a:t>How do we, as a society, have a meaningful national conversation around future sustainable use of the NHS, seventy years after its inception, in the face of rising public expectation and demand?</a:t>
            </a:r>
            <a:endParaRPr lang="en-GB" i="1" dirty="0"/>
          </a:p>
        </p:txBody>
      </p:sp>
    </p:spTree>
    <p:extLst>
      <p:ext uri="{BB962C8B-B14F-4D97-AF65-F5344CB8AC3E}">
        <p14:creationId xmlns="" xmlns:p14="http://schemas.microsoft.com/office/powerpoint/2010/main" val="4200689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BC69A7C-99AC-4E1F-A717-6C2C564383C9}"/>
              </a:ext>
            </a:extLst>
          </p:cNvPr>
          <p:cNvSpPr>
            <a:spLocks noGrp="1"/>
          </p:cNvSpPr>
          <p:nvPr>
            <p:ph type="title"/>
          </p:nvPr>
        </p:nvSpPr>
        <p:spPr/>
        <p:txBody>
          <a:bodyPr/>
          <a:lstStyle/>
          <a:p>
            <a:r>
              <a:rPr lang="en-GB" dirty="0"/>
              <a:t>Or put another way…</a:t>
            </a:r>
          </a:p>
        </p:txBody>
      </p:sp>
      <p:sp>
        <p:nvSpPr>
          <p:cNvPr id="5" name="Content Placeholder 4">
            <a:extLst>
              <a:ext uri="{FF2B5EF4-FFF2-40B4-BE49-F238E27FC236}">
                <a16:creationId xmlns="" xmlns:a16="http://schemas.microsoft.com/office/drawing/2014/main" id="{9307F12B-BF54-4279-BCCD-F7695D0FBEFB}"/>
              </a:ext>
            </a:extLst>
          </p:cNvPr>
          <p:cNvSpPr>
            <a:spLocks noGrp="1"/>
          </p:cNvSpPr>
          <p:nvPr>
            <p:ph idx="1"/>
          </p:nvPr>
        </p:nvSpPr>
        <p:spPr/>
        <p:txBody>
          <a:bodyPr/>
          <a:lstStyle/>
          <a:p>
            <a:pPr marL="19050" indent="0">
              <a:buNone/>
            </a:pPr>
            <a:endParaRPr lang="en-GB" dirty="0"/>
          </a:p>
          <a:p>
            <a:pPr marL="19050" indent="0" algn="ctr">
              <a:buNone/>
            </a:pPr>
            <a:r>
              <a:rPr lang="en-GB" sz="6600" i="1" dirty="0"/>
              <a:t>Is this what </a:t>
            </a:r>
          </a:p>
          <a:p>
            <a:pPr marL="19050" indent="0" algn="ctr">
              <a:buNone/>
            </a:pPr>
            <a:r>
              <a:rPr lang="en-GB" sz="6600" i="1" dirty="0"/>
              <a:t>the NHS is for?</a:t>
            </a:r>
          </a:p>
        </p:txBody>
      </p:sp>
    </p:spTree>
    <p:extLst>
      <p:ext uri="{BB962C8B-B14F-4D97-AF65-F5344CB8AC3E}">
        <p14:creationId xmlns="" xmlns:p14="http://schemas.microsoft.com/office/powerpoint/2010/main" val="537922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B3D7176-0F43-43C7-AA76-2333ED37E6BD}"/>
              </a:ext>
            </a:extLst>
          </p:cNvPr>
          <p:cNvSpPr>
            <a:spLocks noGrp="1"/>
          </p:cNvSpPr>
          <p:nvPr>
            <p:ph type="title"/>
          </p:nvPr>
        </p:nvSpPr>
        <p:spPr/>
        <p:txBody>
          <a:bodyPr/>
          <a:lstStyle/>
          <a:p>
            <a:r>
              <a:rPr lang="en-GB" dirty="0"/>
              <a:t>Question 2:</a:t>
            </a:r>
          </a:p>
        </p:txBody>
      </p:sp>
      <p:sp>
        <p:nvSpPr>
          <p:cNvPr id="5" name="Content Placeholder 4">
            <a:extLst>
              <a:ext uri="{FF2B5EF4-FFF2-40B4-BE49-F238E27FC236}">
                <a16:creationId xmlns="" xmlns:a16="http://schemas.microsoft.com/office/drawing/2014/main" id="{7F2765A3-AE37-49B8-A567-240FEC4D009D}"/>
              </a:ext>
            </a:extLst>
          </p:cNvPr>
          <p:cNvSpPr>
            <a:spLocks noGrp="1"/>
          </p:cNvSpPr>
          <p:nvPr>
            <p:ph idx="1"/>
          </p:nvPr>
        </p:nvSpPr>
        <p:spPr/>
        <p:txBody>
          <a:bodyPr/>
          <a:lstStyle/>
          <a:p>
            <a:pPr marL="19050" indent="0">
              <a:buNone/>
            </a:pPr>
            <a:endParaRPr lang="en-GB" i="1" dirty="0"/>
          </a:p>
          <a:p>
            <a:pPr marL="19050" indent="0">
              <a:buNone/>
            </a:pPr>
            <a:r>
              <a:rPr lang="en-GB" sz="3600" i="1" dirty="0"/>
              <a:t>How do we engage and educate the public about the new models of primary care under the new GP contract in Scotland?</a:t>
            </a:r>
          </a:p>
        </p:txBody>
      </p:sp>
    </p:spTree>
    <p:extLst>
      <p:ext uri="{BB962C8B-B14F-4D97-AF65-F5344CB8AC3E}">
        <p14:creationId xmlns="" xmlns:p14="http://schemas.microsoft.com/office/powerpoint/2010/main" val="3530400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 xmlns:a16="http://schemas.microsoft.com/office/drawing/2014/main" id="{2D928506-DC7A-4D23-9B5E-8956155521CC}"/>
              </a:ext>
            </a:extLst>
          </p:cNvPr>
          <p:cNvSpPr>
            <a:spLocks noGrp="1"/>
          </p:cNvSpPr>
          <p:nvPr>
            <p:ph type="title"/>
          </p:nvPr>
        </p:nvSpPr>
        <p:spPr/>
        <p:txBody>
          <a:bodyPr/>
          <a:lstStyle/>
          <a:p>
            <a:endParaRPr lang="en-GB" dirty="0"/>
          </a:p>
        </p:txBody>
      </p:sp>
      <p:sp>
        <p:nvSpPr>
          <p:cNvPr id="5" name="Content Placeholder 4">
            <a:extLst>
              <a:ext uri="{FF2B5EF4-FFF2-40B4-BE49-F238E27FC236}">
                <a16:creationId xmlns="" xmlns:a16="http://schemas.microsoft.com/office/drawing/2014/main" id="{27E774B1-1256-4D2F-B852-52571E077EE9}"/>
              </a:ext>
            </a:extLst>
          </p:cNvPr>
          <p:cNvSpPr>
            <a:spLocks noGrp="1"/>
          </p:cNvSpPr>
          <p:nvPr>
            <p:ph idx="1"/>
          </p:nvPr>
        </p:nvSpPr>
        <p:spPr/>
        <p:txBody>
          <a:bodyPr/>
          <a:lstStyle/>
          <a:p>
            <a:pPr marL="19050" indent="0">
              <a:buNone/>
            </a:pPr>
            <a:endParaRPr lang="en-GB" dirty="0"/>
          </a:p>
        </p:txBody>
      </p:sp>
      <p:sp>
        <p:nvSpPr>
          <p:cNvPr id="6" name="Content Placeholder 5">
            <a:extLst>
              <a:ext uri="{FF2B5EF4-FFF2-40B4-BE49-F238E27FC236}">
                <a16:creationId xmlns="" xmlns:a16="http://schemas.microsoft.com/office/drawing/2014/main" id="{E0D3B70B-FD4E-4450-8340-BDFD044BF535}"/>
              </a:ext>
            </a:extLst>
          </p:cNvPr>
          <p:cNvSpPr>
            <a:spLocks noGrp="1"/>
          </p:cNvSpPr>
          <p:nvPr>
            <p:ph sz="half" idx="4294967295"/>
          </p:nvPr>
        </p:nvSpPr>
        <p:spPr>
          <a:xfrm>
            <a:off x="4946976" y="1124744"/>
            <a:ext cx="4197024" cy="5733256"/>
          </a:xfrm>
          <a:prstGeom prst="rect">
            <a:avLst/>
          </a:prstGeom>
        </p:spPr>
        <p:txBody>
          <a:bodyPr/>
          <a:lstStyle/>
          <a:p>
            <a:pPr marL="19050" indent="0">
              <a:buNone/>
            </a:pPr>
            <a:r>
              <a:rPr lang="en-GB" sz="2100" dirty="0">
                <a:latin typeface="Courier New" panose="02070309020205020404" pitchFamily="49" charset="0"/>
                <a:cs typeface="Courier New" panose="02070309020205020404" pitchFamily="49" charset="0"/>
              </a:rPr>
              <a:t>“</a:t>
            </a:r>
            <a:r>
              <a:rPr lang="en-GB" sz="2100" i="1" dirty="0">
                <a:latin typeface="Courier New" panose="02070309020205020404" pitchFamily="49" charset="0"/>
                <a:cs typeface="Courier New" panose="02070309020205020404" pitchFamily="49" charset="0"/>
              </a:rPr>
              <a:t>special premises known as Health Centres may be opened in your district.  Doctors may be accommodated there instead of their own surgeries, but you will still have “your own doctor” to give you personal and confidential treatment. He will come to your home as necessary. At the Health Centre he will be able to use equipment provided from public funds…”</a:t>
            </a:r>
          </a:p>
          <a:p>
            <a:pPr marL="19050" indent="0">
              <a:buNone/>
            </a:pPr>
            <a:endParaRPr lang="en-GB" sz="2100" dirty="0"/>
          </a:p>
        </p:txBody>
      </p:sp>
      <p:pic>
        <p:nvPicPr>
          <p:cNvPr id="12" name="Picture 11">
            <a:extLst>
              <a:ext uri="{FF2B5EF4-FFF2-40B4-BE49-F238E27FC236}">
                <a16:creationId xmlns="" xmlns:a16="http://schemas.microsoft.com/office/drawing/2014/main" id="{A683E826-216B-4582-A598-31601BDEFA49}"/>
              </a:ext>
            </a:extLst>
          </p:cNvPr>
          <p:cNvPicPr>
            <a:picLocks noChangeAspect="1"/>
          </p:cNvPicPr>
          <p:nvPr/>
        </p:nvPicPr>
        <p:blipFill>
          <a:blip r:embed="rId3"/>
          <a:stretch>
            <a:fillRect/>
          </a:stretch>
        </p:blipFill>
        <p:spPr>
          <a:xfrm>
            <a:off x="0" y="0"/>
            <a:ext cx="4946976" cy="6858000"/>
          </a:xfrm>
          <a:prstGeom prst="rect">
            <a:avLst/>
          </a:prstGeom>
        </p:spPr>
      </p:pic>
    </p:spTree>
    <p:extLst>
      <p:ext uri="{BB962C8B-B14F-4D97-AF65-F5344CB8AC3E}">
        <p14:creationId xmlns="" xmlns:p14="http://schemas.microsoft.com/office/powerpoint/2010/main" val="394006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40607120-1C28-4615-B5B2-40E92380E675}"/>
              </a:ext>
            </a:extLst>
          </p:cNvPr>
          <p:cNvSpPr>
            <a:spLocks noGrp="1"/>
          </p:cNvSpPr>
          <p:nvPr>
            <p:ph type="title"/>
          </p:nvPr>
        </p:nvSpPr>
        <p:spPr/>
        <p:txBody>
          <a:bodyPr/>
          <a:lstStyle/>
          <a:p>
            <a:r>
              <a:rPr lang="en-GB" dirty="0"/>
              <a:t>RCGP Tracking survey 2018</a:t>
            </a:r>
          </a:p>
        </p:txBody>
      </p:sp>
      <p:sp>
        <p:nvSpPr>
          <p:cNvPr id="5" name="Content Placeholder 4">
            <a:extLst>
              <a:ext uri="{FF2B5EF4-FFF2-40B4-BE49-F238E27FC236}">
                <a16:creationId xmlns="" xmlns:a16="http://schemas.microsoft.com/office/drawing/2014/main" id="{8F9D994B-16D8-4A71-80CA-3824E23DD475}"/>
              </a:ext>
            </a:extLst>
          </p:cNvPr>
          <p:cNvSpPr>
            <a:spLocks noGrp="1"/>
          </p:cNvSpPr>
          <p:nvPr>
            <p:ph idx="1"/>
          </p:nvPr>
        </p:nvSpPr>
        <p:spPr/>
        <p:txBody>
          <a:bodyPr/>
          <a:lstStyle/>
          <a:p>
            <a:pPr marL="19050" indent="0">
              <a:buNone/>
            </a:pPr>
            <a:r>
              <a:rPr lang="en-GB" i="1" dirty="0"/>
              <a:t>How often do you spend time in a consultation explaining new models of care to patients?</a:t>
            </a:r>
          </a:p>
          <a:p>
            <a:pPr marL="19050" indent="0">
              <a:buNone/>
            </a:pPr>
            <a:endParaRPr lang="en-GB" i="1" dirty="0"/>
          </a:p>
          <a:p>
            <a:pPr marL="19050" indent="0">
              <a:buNone/>
            </a:pPr>
            <a:r>
              <a:rPr lang="en-GB" i="1" dirty="0"/>
              <a:t>How often do you experience patients feeling distressed, angry, or confused about new models of care? </a:t>
            </a:r>
          </a:p>
        </p:txBody>
      </p:sp>
    </p:spTree>
    <p:extLst>
      <p:ext uri="{BB962C8B-B14F-4D97-AF65-F5344CB8AC3E}">
        <p14:creationId xmlns="" xmlns:p14="http://schemas.microsoft.com/office/powerpoint/2010/main" val="16867552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546654F5-3B7F-4AB5-91B7-CB4A592983B0}"/>
              </a:ext>
            </a:extLst>
          </p:cNvPr>
          <p:cNvSpPr>
            <a:spLocks noGrp="1"/>
          </p:cNvSpPr>
          <p:nvPr>
            <p:ph type="title"/>
          </p:nvPr>
        </p:nvSpPr>
        <p:spPr/>
        <p:txBody>
          <a:bodyPr/>
          <a:lstStyle/>
          <a:p>
            <a:r>
              <a:rPr lang="en-GB" dirty="0"/>
              <a:t>RCGP engagement</a:t>
            </a:r>
          </a:p>
        </p:txBody>
      </p:sp>
      <p:sp>
        <p:nvSpPr>
          <p:cNvPr id="5" name="Content Placeholder 4">
            <a:extLst>
              <a:ext uri="{FF2B5EF4-FFF2-40B4-BE49-F238E27FC236}">
                <a16:creationId xmlns="" xmlns:a16="http://schemas.microsoft.com/office/drawing/2014/main" id="{6BE19333-C6C2-49C0-9797-B3913B3A37FB}"/>
              </a:ext>
            </a:extLst>
          </p:cNvPr>
          <p:cNvSpPr>
            <a:spLocks noGrp="1"/>
          </p:cNvSpPr>
          <p:nvPr>
            <p:ph idx="1"/>
          </p:nvPr>
        </p:nvSpPr>
        <p:spPr/>
        <p:txBody>
          <a:bodyPr/>
          <a:lstStyle/>
          <a:p>
            <a:pPr marL="19050" indent="0">
              <a:buNone/>
            </a:pPr>
            <a:r>
              <a:rPr lang="en-GB" dirty="0"/>
              <a:t>Scottish Academy</a:t>
            </a:r>
          </a:p>
          <a:p>
            <a:pPr marL="19050" indent="0">
              <a:buNone/>
            </a:pPr>
            <a:r>
              <a:rPr lang="en-GB" dirty="0"/>
              <a:t>Primary Care Professionals</a:t>
            </a:r>
          </a:p>
          <a:p>
            <a:pPr marL="19050" indent="0">
              <a:buNone/>
            </a:pPr>
            <a:r>
              <a:rPr lang="en-GB" dirty="0"/>
              <a:t>BMA</a:t>
            </a:r>
          </a:p>
          <a:p>
            <a:pPr marL="19050" indent="0">
              <a:buNone/>
            </a:pPr>
            <a:r>
              <a:rPr lang="en-GB" dirty="0"/>
              <a:t>Director General NHS Scotland</a:t>
            </a:r>
          </a:p>
          <a:p>
            <a:pPr marL="19050" indent="0">
              <a:buNone/>
            </a:pPr>
            <a:r>
              <a:rPr lang="en-GB" dirty="0"/>
              <a:t>CMO</a:t>
            </a:r>
          </a:p>
          <a:p>
            <a:pPr marL="19050" indent="0">
              <a:buNone/>
            </a:pPr>
            <a:r>
              <a:rPr lang="en-GB" dirty="0"/>
              <a:t>Cabinet Secretary for Health and Sport</a:t>
            </a:r>
          </a:p>
          <a:p>
            <a:pPr marL="19050" indent="0">
              <a:buNone/>
            </a:pPr>
            <a:r>
              <a:rPr lang="en-GB" dirty="0"/>
              <a:t>Patient Groups</a:t>
            </a:r>
          </a:p>
        </p:txBody>
      </p:sp>
    </p:spTree>
    <p:extLst>
      <p:ext uri="{BB962C8B-B14F-4D97-AF65-F5344CB8AC3E}">
        <p14:creationId xmlns="" xmlns:p14="http://schemas.microsoft.com/office/powerpoint/2010/main" val="81793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9582CAD3-5C49-4EC5-835E-66FDA5BF6773}"/>
              </a:ext>
            </a:extLst>
          </p:cNvPr>
          <p:cNvSpPr>
            <a:spLocks noGrp="1"/>
          </p:cNvSpPr>
          <p:nvPr>
            <p:ph type="title"/>
          </p:nvPr>
        </p:nvSpPr>
        <p:spPr/>
        <p:txBody>
          <a:bodyPr/>
          <a:lstStyle/>
          <a:p>
            <a:r>
              <a:rPr lang="en-GB" dirty="0"/>
              <a:t>Letter to JF</a:t>
            </a:r>
          </a:p>
        </p:txBody>
      </p:sp>
      <p:pic>
        <p:nvPicPr>
          <p:cNvPr id="7" name="Content Placeholder 6">
            <a:extLst>
              <a:ext uri="{FF2B5EF4-FFF2-40B4-BE49-F238E27FC236}">
                <a16:creationId xmlns="" xmlns:a16="http://schemas.microsoft.com/office/drawing/2014/main" id="{02B6ABB7-1785-4EC7-8533-E21BB90AD1FF}"/>
              </a:ext>
            </a:extLst>
          </p:cNvPr>
          <p:cNvPicPr>
            <a:picLocks noGrp="1" noChangeAspect="1"/>
          </p:cNvPicPr>
          <p:nvPr>
            <p:ph idx="1"/>
          </p:nvPr>
        </p:nvPicPr>
        <p:blipFill>
          <a:blip r:embed="rId3"/>
          <a:stretch>
            <a:fillRect/>
          </a:stretch>
        </p:blipFill>
        <p:spPr>
          <a:xfrm>
            <a:off x="0" y="0"/>
            <a:ext cx="9143999" cy="6858000"/>
          </a:xfrm>
        </p:spPr>
      </p:pic>
    </p:spTree>
    <p:extLst>
      <p:ext uri="{BB962C8B-B14F-4D97-AF65-F5344CB8AC3E}">
        <p14:creationId xmlns="" xmlns:p14="http://schemas.microsoft.com/office/powerpoint/2010/main" val="2886829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 xmlns:a16="http://schemas.microsoft.com/office/drawing/2014/main" id="{D3F62B03-D75F-4F4F-A9DE-E5E7644C3FB2}"/>
              </a:ext>
            </a:extLst>
          </p:cNvPr>
          <p:cNvPicPr>
            <a:picLocks noChangeAspect="1"/>
          </p:cNvPicPr>
          <p:nvPr/>
        </p:nvPicPr>
        <p:blipFill>
          <a:blip r:embed="rId2"/>
          <a:stretch>
            <a:fillRect/>
          </a:stretch>
        </p:blipFill>
        <p:spPr>
          <a:xfrm>
            <a:off x="7412625" y="4747705"/>
            <a:ext cx="1476424" cy="1971102"/>
          </a:xfrm>
          <a:prstGeom prst="rect">
            <a:avLst/>
          </a:prstGeom>
        </p:spPr>
      </p:pic>
      <p:sp>
        <p:nvSpPr>
          <p:cNvPr id="2" name="Title 1">
            <a:extLst>
              <a:ext uri="{FF2B5EF4-FFF2-40B4-BE49-F238E27FC236}">
                <a16:creationId xmlns="" xmlns:a16="http://schemas.microsoft.com/office/drawing/2014/main" id="{9B22A283-57BF-4676-A7D8-40E23166F1B4}"/>
              </a:ext>
            </a:extLst>
          </p:cNvPr>
          <p:cNvSpPr>
            <a:spLocks noGrp="1"/>
          </p:cNvSpPr>
          <p:nvPr>
            <p:ph type="title"/>
          </p:nvPr>
        </p:nvSpPr>
        <p:spPr>
          <a:xfrm>
            <a:off x="0" y="274638"/>
            <a:ext cx="9144000" cy="1143000"/>
          </a:xfrm>
        </p:spPr>
        <p:txBody>
          <a:bodyPr/>
          <a:lstStyle/>
          <a:p>
            <a:r>
              <a:rPr lang="en-GB" dirty="0"/>
              <a:t>Personalising Realistic Medicine</a:t>
            </a:r>
          </a:p>
        </p:txBody>
      </p:sp>
      <p:sp>
        <p:nvSpPr>
          <p:cNvPr id="3" name="Content Placeholder 2">
            <a:extLst>
              <a:ext uri="{FF2B5EF4-FFF2-40B4-BE49-F238E27FC236}">
                <a16:creationId xmlns="" xmlns:a16="http://schemas.microsoft.com/office/drawing/2014/main" id="{8265F0DA-4D8A-442E-B2D9-5E2390D69761}"/>
              </a:ext>
            </a:extLst>
          </p:cNvPr>
          <p:cNvSpPr>
            <a:spLocks noGrp="1"/>
          </p:cNvSpPr>
          <p:nvPr>
            <p:ph idx="1"/>
          </p:nvPr>
        </p:nvSpPr>
        <p:spPr>
          <a:xfrm>
            <a:off x="323528" y="1124744"/>
            <a:ext cx="8820472" cy="4785395"/>
          </a:xfrm>
        </p:spPr>
        <p:txBody>
          <a:bodyPr/>
          <a:lstStyle/>
          <a:p>
            <a:pPr marL="19050" indent="0">
              <a:buNone/>
            </a:pPr>
            <a:r>
              <a:rPr lang="en-GB" sz="2800" i="1" dirty="0"/>
              <a:t>“The value of engaging our citizens is increasingly recognised. For example, following the introduction of the new GP contract in Scotland, the Scottish Government have begun to collaborate with stakeholders, including the Royal College of General Practitioners (Scotland) and the British Medical Association, to lead a national conversation to increase the public’s understanding of the new models of primary care”</a:t>
            </a:r>
          </a:p>
          <a:p>
            <a:pPr marL="19050" indent="0">
              <a:buNone/>
            </a:pPr>
            <a:endParaRPr lang="en-GB" sz="2800" i="1" dirty="0"/>
          </a:p>
        </p:txBody>
      </p:sp>
    </p:spTree>
    <p:extLst>
      <p:ext uri="{BB962C8B-B14F-4D97-AF65-F5344CB8AC3E}">
        <p14:creationId xmlns="" xmlns:p14="http://schemas.microsoft.com/office/powerpoint/2010/main" val="594393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8755ECC3-4D20-4B4D-BEB6-46BD5295476B}"/>
              </a:ext>
            </a:extLst>
          </p:cNvPr>
          <p:cNvSpPr>
            <a:spLocks noGrp="1"/>
          </p:cNvSpPr>
          <p:nvPr>
            <p:ph type="title"/>
          </p:nvPr>
        </p:nvSpPr>
        <p:spPr/>
        <p:txBody>
          <a:bodyPr/>
          <a:lstStyle/>
          <a:p>
            <a:r>
              <a:rPr lang="en-GB" dirty="0"/>
              <a:t>Practices can’t do it alone…</a:t>
            </a:r>
          </a:p>
        </p:txBody>
      </p:sp>
      <p:pic>
        <p:nvPicPr>
          <p:cNvPr id="6" name="Content Placeholder 5">
            <a:extLst>
              <a:ext uri="{FF2B5EF4-FFF2-40B4-BE49-F238E27FC236}">
                <a16:creationId xmlns="" xmlns:a16="http://schemas.microsoft.com/office/drawing/2014/main" id="{1FB38D60-19A9-4765-948B-839153A75590}"/>
              </a:ext>
            </a:extLst>
          </p:cNvPr>
          <p:cNvPicPr>
            <a:picLocks noGrp="1" noChangeAspect="1"/>
          </p:cNvPicPr>
          <p:nvPr>
            <p:ph idx="1"/>
          </p:nvPr>
        </p:nvPicPr>
        <p:blipFill>
          <a:blip r:embed="rId2"/>
          <a:stretch>
            <a:fillRect/>
          </a:stretch>
        </p:blipFill>
        <p:spPr>
          <a:xfrm>
            <a:off x="2255138" y="1600200"/>
            <a:ext cx="4633724" cy="4525963"/>
          </a:xfrm>
          <a:prstGeom prst="rect">
            <a:avLst/>
          </a:prstGeom>
        </p:spPr>
      </p:pic>
    </p:spTree>
    <p:extLst>
      <p:ext uri="{BB962C8B-B14F-4D97-AF65-F5344CB8AC3E}">
        <p14:creationId xmlns="" xmlns:p14="http://schemas.microsoft.com/office/powerpoint/2010/main" val="40641881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23A765B-F00D-415A-BA7B-11D709A68D31}"/>
              </a:ext>
            </a:extLst>
          </p:cNvPr>
          <p:cNvSpPr>
            <a:spLocks noGrp="1"/>
          </p:cNvSpPr>
          <p:nvPr>
            <p:ph type="title"/>
          </p:nvPr>
        </p:nvSpPr>
        <p:spPr/>
        <p:txBody>
          <a:bodyPr/>
          <a:lstStyle/>
          <a:p>
            <a:r>
              <a:rPr lang="en-GB" dirty="0"/>
              <a:t>Levels of engagement</a:t>
            </a:r>
          </a:p>
        </p:txBody>
      </p:sp>
      <p:sp>
        <p:nvSpPr>
          <p:cNvPr id="5" name="Content Placeholder 4">
            <a:extLst>
              <a:ext uri="{FF2B5EF4-FFF2-40B4-BE49-F238E27FC236}">
                <a16:creationId xmlns="" xmlns:a16="http://schemas.microsoft.com/office/drawing/2014/main" id="{6E6873BA-8DA7-4525-9201-03A9DB5C9A60}"/>
              </a:ext>
            </a:extLst>
          </p:cNvPr>
          <p:cNvSpPr>
            <a:spLocks noGrp="1"/>
          </p:cNvSpPr>
          <p:nvPr>
            <p:ph idx="1"/>
          </p:nvPr>
        </p:nvSpPr>
        <p:spPr>
          <a:xfrm>
            <a:off x="457200" y="1196752"/>
            <a:ext cx="8229600" cy="4929411"/>
          </a:xfrm>
        </p:spPr>
        <p:txBody>
          <a:bodyPr/>
          <a:lstStyle/>
          <a:p>
            <a:endParaRPr lang="en-GB" dirty="0"/>
          </a:p>
          <a:p>
            <a:r>
              <a:rPr lang="en-GB" sz="4000" dirty="0"/>
              <a:t>Practices</a:t>
            </a:r>
          </a:p>
          <a:p>
            <a:pPr marL="19050" indent="0">
              <a:buNone/>
            </a:pPr>
            <a:endParaRPr lang="en-GB" sz="4000" dirty="0"/>
          </a:p>
          <a:p>
            <a:r>
              <a:rPr lang="en-GB" sz="4000" dirty="0"/>
              <a:t>Health Boards</a:t>
            </a:r>
          </a:p>
          <a:p>
            <a:pPr marL="19050" indent="0">
              <a:buNone/>
            </a:pPr>
            <a:endParaRPr lang="en-GB" sz="4000" dirty="0"/>
          </a:p>
          <a:p>
            <a:r>
              <a:rPr lang="en-GB" sz="4000" dirty="0"/>
              <a:t>National</a:t>
            </a:r>
          </a:p>
          <a:p>
            <a:pPr marL="712787" lvl="1" indent="0">
              <a:buNone/>
            </a:pPr>
            <a:endParaRPr lang="en-GB" dirty="0"/>
          </a:p>
          <a:p>
            <a:endParaRPr lang="en-GB" dirty="0"/>
          </a:p>
          <a:p>
            <a:pPr marL="19050" indent="0">
              <a:buNone/>
            </a:pPr>
            <a:endParaRPr lang="en-GB" dirty="0"/>
          </a:p>
        </p:txBody>
      </p:sp>
    </p:spTree>
    <p:extLst>
      <p:ext uri="{BB962C8B-B14F-4D97-AF65-F5344CB8AC3E}">
        <p14:creationId xmlns="" xmlns:p14="http://schemas.microsoft.com/office/powerpoint/2010/main" val="3753632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7F61829-18F8-4AFF-8ED6-CC19966A331F}"/>
              </a:ext>
            </a:extLst>
          </p:cNvPr>
          <p:cNvSpPr>
            <a:spLocks noGrp="1"/>
          </p:cNvSpPr>
          <p:nvPr>
            <p:ph type="title"/>
          </p:nvPr>
        </p:nvSpPr>
        <p:spPr/>
        <p:txBody>
          <a:bodyPr/>
          <a:lstStyle/>
          <a:p>
            <a:r>
              <a:rPr lang="en-GB" dirty="0"/>
              <a:t>					8 Chapters:</a:t>
            </a:r>
          </a:p>
        </p:txBody>
      </p:sp>
      <p:sp>
        <p:nvSpPr>
          <p:cNvPr id="5" name="Content Placeholder 4">
            <a:extLst>
              <a:ext uri="{FF2B5EF4-FFF2-40B4-BE49-F238E27FC236}">
                <a16:creationId xmlns="" xmlns:a16="http://schemas.microsoft.com/office/drawing/2014/main" id="{BA4B1AC4-E007-4647-BEAD-7DE1887248E8}"/>
              </a:ext>
            </a:extLst>
          </p:cNvPr>
          <p:cNvSpPr>
            <a:spLocks noGrp="1"/>
          </p:cNvSpPr>
          <p:nvPr>
            <p:ph idx="1"/>
          </p:nvPr>
        </p:nvSpPr>
        <p:spPr>
          <a:xfrm>
            <a:off x="457200" y="1600200"/>
            <a:ext cx="8686800" cy="4525963"/>
          </a:xfrm>
        </p:spPr>
        <p:txBody>
          <a:bodyPr/>
          <a:lstStyle/>
          <a:p>
            <a:pPr marL="19050" indent="0">
              <a:buNone/>
            </a:pPr>
            <a:r>
              <a:rPr lang="en-GB" dirty="0"/>
              <a:t>							</a:t>
            </a:r>
            <a:r>
              <a:rPr lang="en-GB" sz="2800" dirty="0"/>
              <a:t>The Role of the GP</a:t>
            </a:r>
          </a:p>
          <a:p>
            <a:pPr marL="19050" indent="0">
              <a:buNone/>
            </a:pPr>
            <a:r>
              <a:rPr lang="en-GB" sz="2800" dirty="0"/>
              <a:t>							Workload and Wellbeing</a:t>
            </a:r>
          </a:p>
          <a:p>
            <a:pPr marL="19050" indent="0">
              <a:buNone/>
            </a:pPr>
            <a:r>
              <a:rPr lang="en-GB" sz="2800" dirty="0"/>
              <a:t>							Workforce</a:t>
            </a:r>
          </a:p>
          <a:p>
            <a:pPr marL="19050" indent="0">
              <a:buNone/>
            </a:pPr>
            <a:r>
              <a:rPr lang="en-GB" sz="2800" dirty="0"/>
              <a:t>							Quality</a:t>
            </a:r>
          </a:p>
          <a:p>
            <a:pPr marL="19050" indent="0">
              <a:buNone/>
            </a:pPr>
            <a:r>
              <a:rPr lang="en-GB" sz="2800" dirty="0"/>
              <a:t>							The Interface</a:t>
            </a:r>
          </a:p>
          <a:p>
            <a:pPr marL="19050" indent="0">
              <a:buNone/>
            </a:pPr>
            <a:r>
              <a:rPr lang="en-GB" sz="2800" dirty="0"/>
              <a:t>							Health Inequalities</a:t>
            </a:r>
          </a:p>
          <a:p>
            <a:pPr marL="19050" indent="0">
              <a:buNone/>
            </a:pPr>
            <a:r>
              <a:rPr lang="en-GB" sz="2800" dirty="0"/>
              <a:t>							The patient voice</a:t>
            </a:r>
          </a:p>
          <a:p>
            <a:pPr marL="19050" indent="0">
              <a:buNone/>
            </a:pPr>
            <a:r>
              <a:rPr lang="en-GB" sz="2800" dirty="0"/>
              <a:t>							Funding</a:t>
            </a:r>
          </a:p>
        </p:txBody>
      </p:sp>
      <p:pic>
        <p:nvPicPr>
          <p:cNvPr id="6" name="Content Placeholder 5">
            <a:extLst>
              <a:ext uri="{FF2B5EF4-FFF2-40B4-BE49-F238E27FC236}">
                <a16:creationId xmlns="" xmlns:a16="http://schemas.microsoft.com/office/drawing/2014/main" id="{3E8384CB-B462-47B4-84DE-FF4F8F7FC6FD}"/>
              </a:ext>
            </a:extLst>
          </p:cNvPr>
          <p:cNvPicPr>
            <a:picLocks noChangeAspect="1"/>
          </p:cNvPicPr>
          <p:nvPr/>
        </p:nvPicPr>
        <p:blipFill>
          <a:blip r:embed="rId2"/>
          <a:stretch>
            <a:fillRect/>
          </a:stretch>
        </p:blipFill>
        <p:spPr>
          <a:xfrm>
            <a:off x="-1" y="0"/>
            <a:ext cx="4863539" cy="6858000"/>
          </a:xfrm>
          <a:prstGeom prst="rect">
            <a:avLst/>
          </a:prstGeom>
        </p:spPr>
      </p:pic>
    </p:spTree>
    <p:extLst>
      <p:ext uri="{BB962C8B-B14F-4D97-AF65-F5344CB8AC3E}">
        <p14:creationId xmlns="" xmlns:p14="http://schemas.microsoft.com/office/powerpoint/2010/main" val="23233859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A1DCE5-8051-40BE-BAA5-EE089EDA700A}"/>
              </a:ext>
            </a:extLst>
          </p:cNvPr>
          <p:cNvSpPr>
            <a:spLocks noGrp="1"/>
          </p:cNvSpPr>
          <p:nvPr>
            <p:ph type="title"/>
          </p:nvPr>
        </p:nvSpPr>
        <p:spPr/>
        <p:txBody>
          <a:bodyPr/>
          <a:lstStyle/>
          <a:p>
            <a:r>
              <a:rPr lang="en-GB" dirty="0"/>
              <a:t>The Leith Agency</a:t>
            </a:r>
          </a:p>
        </p:txBody>
      </p:sp>
      <p:pic>
        <p:nvPicPr>
          <p:cNvPr id="5" name="Content Placeholder 4">
            <a:extLst>
              <a:ext uri="{FF2B5EF4-FFF2-40B4-BE49-F238E27FC236}">
                <a16:creationId xmlns="" xmlns:a16="http://schemas.microsoft.com/office/drawing/2014/main" id="{D5958CF4-F550-40EE-A7E8-90F1CFECDCB6}"/>
              </a:ext>
            </a:extLst>
          </p:cNvPr>
          <p:cNvPicPr>
            <a:picLocks noGrp="1" noChangeAspect="1"/>
          </p:cNvPicPr>
          <p:nvPr>
            <p:ph idx="1"/>
          </p:nvPr>
        </p:nvPicPr>
        <p:blipFill>
          <a:blip r:embed="rId3"/>
          <a:stretch>
            <a:fillRect/>
          </a:stretch>
        </p:blipFill>
        <p:spPr>
          <a:xfrm>
            <a:off x="2267744" y="1417638"/>
            <a:ext cx="5498342" cy="4854185"/>
          </a:xfrm>
        </p:spPr>
      </p:pic>
    </p:spTree>
    <p:extLst>
      <p:ext uri="{BB962C8B-B14F-4D97-AF65-F5344CB8AC3E}">
        <p14:creationId xmlns="" xmlns:p14="http://schemas.microsoft.com/office/powerpoint/2010/main" val="11113871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AEBA11C3-04EF-4BA1-ACEA-DF8047EBB7E1}"/>
              </a:ext>
            </a:extLst>
          </p:cNvPr>
          <p:cNvSpPr>
            <a:spLocks noGrp="1"/>
          </p:cNvSpPr>
          <p:nvPr>
            <p:ph idx="1"/>
          </p:nvPr>
        </p:nvSpPr>
        <p:spPr/>
        <p:txBody>
          <a:bodyPr/>
          <a:lstStyle/>
          <a:p>
            <a:pPr marL="19050" indent="0">
              <a:buNone/>
            </a:pPr>
            <a:endParaRPr lang="en-GB" dirty="0"/>
          </a:p>
          <a:p>
            <a:pPr marL="19050" indent="0">
              <a:buNone/>
            </a:pPr>
            <a:endParaRPr lang="en-GB" dirty="0"/>
          </a:p>
          <a:p>
            <a:pPr marL="19050" indent="0" algn="ctr">
              <a:buNone/>
            </a:pPr>
            <a:r>
              <a:rPr lang="en-GB" sz="6000" dirty="0"/>
              <a:t>Thank you. </a:t>
            </a:r>
          </a:p>
        </p:txBody>
      </p:sp>
    </p:spTree>
    <p:extLst>
      <p:ext uri="{BB962C8B-B14F-4D97-AF65-F5344CB8AC3E}">
        <p14:creationId xmlns="" xmlns:p14="http://schemas.microsoft.com/office/powerpoint/2010/main" val="126096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mage">
            <a:extLst>
              <a:ext uri="{FF2B5EF4-FFF2-40B4-BE49-F238E27FC236}">
                <a16:creationId xmlns="" xmlns:a16="http://schemas.microsoft.com/office/drawing/2014/main" id="{E95C7A16-78F1-4B72-9645-6ECB20974DE1}"/>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718000" y="3652240"/>
            <a:ext cx="4286251" cy="321468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itle 3">
            <a:extLst>
              <a:ext uri="{FF2B5EF4-FFF2-40B4-BE49-F238E27FC236}">
                <a16:creationId xmlns="" xmlns:a16="http://schemas.microsoft.com/office/drawing/2014/main" id="{92966F52-0CBA-44C7-9166-49EB76424ABA}"/>
              </a:ext>
            </a:extLst>
          </p:cNvPr>
          <p:cNvSpPr>
            <a:spLocks noGrp="1"/>
          </p:cNvSpPr>
          <p:nvPr>
            <p:ph type="title"/>
          </p:nvPr>
        </p:nvSpPr>
        <p:spPr/>
        <p:txBody>
          <a:bodyPr/>
          <a:lstStyle/>
          <a:p>
            <a:r>
              <a:rPr lang="en-GB" dirty="0"/>
              <a:t>#</a:t>
            </a:r>
            <a:r>
              <a:rPr lang="en-GB" dirty="0" err="1"/>
              <a:t>RenewGP</a:t>
            </a:r>
            <a:r>
              <a:rPr lang="en-GB" dirty="0"/>
              <a:t> Campaign</a:t>
            </a:r>
          </a:p>
        </p:txBody>
      </p:sp>
      <p:pic>
        <p:nvPicPr>
          <p:cNvPr id="2050" name="Picture 2" descr="Image">
            <a:extLst>
              <a:ext uri="{FF2B5EF4-FFF2-40B4-BE49-F238E27FC236}">
                <a16:creationId xmlns="" xmlns:a16="http://schemas.microsoft.com/office/drawing/2014/main" id="{1AD90599-1B70-4A66-AEA0-FAE5E6354BF8}"/>
              </a:ext>
            </a:extLst>
          </p:cNvPr>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a:stretch>
            <a:fillRect/>
          </a:stretch>
        </p:blipFill>
        <p:spPr bwMode="auto">
          <a:xfrm>
            <a:off x="323528" y="1166018"/>
            <a:ext cx="3394472" cy="4525963"/>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Image">
            <a:extLst>
              <a:ext uri="{FF2B5EF4-FFF2-40B4-BE49-F238E27FC236}">
                <a16:creationId xmlns="" xmlns:a16="http://schemas.microsoft.com/office/drawing/2014/main" id="{14DDD7D7-209A-4A47-9474-AE9BCEC6C6C2}"/>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204627" y="1156857"/>
            <a:ext cx="2939373" cy="391916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17132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a:extLst>
              <a:ext uri="{FF2B5EF4-FFF2-40B4-BE49-F238E27FC236}">
                <a16:creationId xmlns="" xmlns:a16="http://schemas.microsoft.com/office/drawing/2014/main" id="{11196FE3-13AB-4342-BDA9-F870C05EC472}"/>
              </a:ext>
            </a:extLst>
          </p:cNvPr>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339752" y="-1314"/>
            <a:ext cx="4824536" cy="68593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7650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a:extLst>
              <a:ext uri="{FF2B5EF4-FFF2-40B4-BE49-F238E27FC236}">
                <a16:creationId xmlns="" xmlns:a16="http://schemas.microsoft.com/office/drawing/2014/main" id="{2019ACC3-F22F-49D8-B8EB-F0ED637AC869}"/>
              </a:ext>
            </a:extLst>
          </p:cNvPr>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411760" y="0"/>
            <a:ext cx="482077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92621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E157DFE-C89D-41DC-A032-9F34B42A9F8E}"/>
              </a:ext>
            </a:extLst>
          </p:cNvPr>
          <p:cNvSpPr>
            <a:spLocks noGrp="1"/>
          </p:cNvSpPr>
          <p:nvPr>
            <p:ph type="title"/>
          </p:nvPr>
        </p:nvSpPr>
        <p:spPr/>
        <p:txBody>
          <a:bodyPr/>
          <a:lstStyle/>
          <a:p>
            <a:r>
              <a:rPr lang="en-GB" dirty="0"/>
              <a:t>Topics for discussion</a:t>
            </a:r>
          </a:p>
        </p:txBody>
      </p:sp>
      <p:sp>
        <p:nvSpPr>
          <p:cNvPr id="5" name="Content Placeholder 4">
            <a:extLst>
              <a:ext uri="{FF2B5EF4-FFF2-40B4-BE49-F238E27FC236}">
                <a16:creationId xmlns="" xmlns:a16="http://schemas.microsoft.com/office/drawing/2014/main" id="{7F76620D-CB63-4EED-B8F3-DDAD3F0C616F}"/>
              </a:ext>
            </a:extLst>
          </p:cNvPr>
          <p:cNvSpPr>
            <a:spLocks noGrp="1"/>
          </p:cNvSpPr>
          <p:nvPr>
            <p:ph idx="1"/>
          </p:nvPr>
        </p:nvSpPr>
        <p:spPr>
          <a:xfrm>
            <a:off x="457200" y="1628800"/>
            <a:ext cx="8229600" cy="4525963"/>
          </a:xfrm>
        </p:spPr>
        <p:txBody>
          <a:bodyPr/>
          <a:lstStyle/>
          <a:p>
            <a:endParaRPr lang="en-GB" dirty="0"/>
          </a:p>
          <a:p>
            <a:r>
              <a:rPr lang="en-GB" sz="3600" dirty="0"/>
              <a:t>Workforce</a:t>
            </a:r>
          </a:p>
          <a:p>
            <a:pPr marL="19050" indent="0">
              <a:buNone/>
            </a:pPr>
            <a:endParaRPr lang="en-GB" sz="3600" dirty="0"/>
          </a:p>
          <a:p>
            <a:r>
              <a:rPr lang="en-GB" sz="3600" dirty="0"/>
              <a:t>Wellbeing</a:t>
            </a:r>
          </a:p>
          <a:p>
            <a:pPr marL="19050" indent="0">
              <a:buNone/>
            </a:pPr>
            <a:endParaRPr lang="en-GB" sz="3600" dirty="0"/>
          </a:p>
          <a:p>
            <a:r>
              <a:rPr lang="en-GB" sz="3600" dirty="0"/>
              <a:t>Public engagement</a:t>
            </a:r>
          </a:p>
          <a:p>
            <a:endParaRPr lang="en-GB" dirty="0"/>
          </a:p>
        </p:txBody>
      </p:sp>
    </p:spTree>
    <p:extLst>
      <p:ext uri="{BB962C8B-B14F-4D97-AF65-F5344CB8AC3E}">
        <p14:creationId xmlns="" xmlns:p14="http://schemas.microsoft.com/office/powerpoint/2010/main" val="1006311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E157DFE-C89D-41DC-A032-9F34B42A9F8E}"/>
              </a:ext>
            </a:extLst>
          </p:cNvPr>
          <p:cNvSpPr>
            <a:spLocks noGrp="1"/>
          </p:cNvSpPr>
          <p:nvPr>
            <p:ph type="title"/>
          </p:nvPr>
        </p:nvSpPr>
        <p:spPr/>
        <p:txBody>
          <a:bodyPr/>
          <a:lstStyle/>
          <a:p>
            <a:r>
              <a:rPr lang="en-GB" dirty="0"/>
              <a:t>Topics for discussion</a:t>
            </a:r>
          </a:p>
        </p:txBody>
      </p:sp>
      <p:sp>
        <p:nvSpPr>
          <p:cNvPr id="5" name="Content Placeholder 4">
            <a:extLst>
              <a:ext uri="{FF2B5EF4-FFF2-40B4-BE49-F238E27FC236}">
                <a16:creationId xmlns="" xmlns:a16="http://schemas.microsoft.com/office/drawing/2014/main" id="{7F76620D-CB63-4EED-B8F3-DDAD3F0C616F}"/>
              </a:ext>
            </a:extLst>
          </p:cNvPr>
          <p:cNvSpPr>
            <a:spLocks noGrp="1"/>
          </p:cNvSpPr>
          <p:nvPr>
            <p:ph idx="1"/>
          </p:nvPr>
        </p:nvSpPr>
        <p:spPr>
          <a:xfrm>
            <a:off x="457200" y="1628800"/>
            <a:ext cx="8229600" cy="4525963"/>
          </a:xfrm>
        </p:spPr>
        <p:txBody>
          <a:bodyPr/>
          <a:lstStyle/>
          <a:p>
            <a:endParaRPr lang="en-GB" dirty="0"/>
          </a:p>
          <a:p>
            <a:r>
              <a:rPr lang="en-GB" sz="3600" dirty="0">
                <a:solidFill>
                  <a:srgbClr val="FF0000"/>
                </a:solidFill>
              </a:rPr>
              <a:t>Workforce</a:t>
            </a:r>
          </a:p>
          <a:p>
            <a:pPr marL="19050" indent="0">
              <a:buNone/>
            </a:pPr>
            <a:endParaRPr lang="en-GB" sz="3600" dirty="0"/>
          </a:p>
          <a:p>
            <a:r>
              <a:rPr lang="en-GB" sz="3600" dirty="0"/>
              <a:t>Wellbeing</a:t>
            </a:r>
          </a:p>
          <a:p>
            <a:pPr marL="19050" indent="0">
              <a:buNone/>
            </a:pPr>
            <a:endParaRPr lang="en-GB" sz="3600" dirty="0"/>
          </a:p>
          <a:p>
            <a:r>
              <a:rPr lang="en-GB" sz="3600" dirty="0"/>
              <a:t>Public engagement</a:t>
            </a:r>
          </a:p>
          <a:p>
            <a:endParaRPr lang="en-GB" dirty="0"/>
          </a:p>
        </p:txBody>
      </p:sp>
    </p:spTree>
    <p:extLst>
      <p:ext uri="{BB962C8B-B14F-4D97-AF65-F5344CB8AC3E}">
        <p14:creationId xmlns="" xmlns:p14="http://schemas.microsoft.com/office/powerpoint/2010/main" val="30178501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RCGP Powerpoint Template (2)">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RCGP Powerpoint 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20000"/>
          </a:spcBef>
          <a:spcAft>
            <a:spcPct val="0"/>
          </a:spcAft>
          <a:buClrTx/>
          <a:buSzTx/>
          <a:buFontTx/>
          <a:buBlip>
            <a:blip xmlns:r="http://schemas.openxmlformats.org/officeDocument/2006/relationships" r:embed="rId1"/>
          </a:buBlip>
          <a:tabLst>
            <a:tab pos="533400" algn="l"/>
            <a:tab pos="1162050" algn="l"/>
            <a:tab pos="1695450" algn="l"/>
            <a:tab pos="2247900" algn="l"/>
            <a:tab pos="2781300" algn="l"/>
          </a:tabLst>
          <a:defRPr kumimoji="0" lang="en-GB" sz="2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20000"/>
          </a:spcBef>
          <a:spcAft>
            <a:spcPct val="0"/>
          </a:spcAft>
          <a:buClrTx/>
          <a:buSzTx/>
          <a:buFontTx/>
          <a:buBlip>
            <a:blip xmlns:r="http://schemas.openxmlformats.org/officeDocument/2006/relationships" r:embed="rId1"/>
          </a:buBlip>
          <a:tabLst>
            <a:tab pos="533400" algn="l"/>
            <a:tab pos="1162050" algn="l"/>
            <a:tab pos="1695450" algn="l"/>
            <a:tab pos="2247900" algn="l"/>
            <a:tab pos="2781300" algn="l"/>
          </a:tabLst>
          <a:defRPr kumimoji="0" lang="en-GB" sz="2800" b="0" i="0" u="none" strike="noStrike" cap="none" normalizeH="0" baseline="0">
            <a:ln>
              <a:noFill/>
            </a:ln>
            <a:solidFill>
              <a:schemeClr val="tx1"/>
            </a:solidFill>
            <a:effectLst/>
            <a:latin typeface="Arial" charset="0"/>
          </a:defRPr>
        </a:defPPr>
      </a:lstStyle>
    </a:lnDef>
  </a:objectDefaults>
  <a:extraClrSchemeLst>
    <a:extraClrScheme>
      <a:clrScheme name="RCGP Powerpoint Template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CGP Powerpoint Template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CGP Powerpoint Template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CGP Powerpoint Template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CGP Powerpoint Template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CGP Powerpoint Template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CGP Powerpoint Template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RCGP Powerpoint Presentations</Template>
  <TotalTime>10728</TotalTime>
  <Words>2182</Words>
  <Application>Microsoft Office PowerPoint</Application>
  <PresentationFormat>On-screen Show (4:3)</PresentationFormat>
  <Paragraphs>236</Paragraphs>
  <Slides>41</Slides>
  <Notes>22</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RCGP Powerpoint Template (2)</vt:lpstr>
      <vt:lpstr>Slide 1</vt:lpstr>
      <vt:lpstr>Being a GP can be a tough gig.</vt:lpstr>
      <vt:lpstr>A few reasons why…</vt:lpstr>
      <vt:lpstr>     8 Chapters:</vt:lpstr>
      <vt:lpstr>#RenewGP Campaign</vt:lpstr>
      <vt:lpstr>Slide 6</vt:lpstr>
      <vt:lpstr>Slide 7</vt:lpstr>
      <vt:lpstr>Topics for discussion</vt:lpstr>
      <vt:lpstr>Topics for discussion</vt:lpstr>
      <vt:lpstr>Workforce</vt:lpstr>
      <vt:lpstr>Building the GP workforce</vt:lpstr>
      <vt:lpstr>Building the GP Workforce</vt:lpstr>
      <vt:lpstr>MDT workforce</vt:lpstr>
      <vt:lpstr>Slide 14</vt:lpstr>
      <vt:lpstr>Fostering a Collective Voice</vt:lpstr>
      <vt:lpstr>Challenging unhelpful language</vt:lpstr>
      <vt:lpstr>Key Asks from our Campaign</vt:lpstr>
      <vt:lpstr>Topics for discussion</vt:lpstr>
      <vt:lpstr>Wellbeing</vt:lpstr>
      <vt:lpstr>RCGP wellbeing survey 2018</vt:lpstr>
      <vt:lpstr>Slide 21</vt:lpstr>
      <vt:lpstr>Key asks from our campaign:</vt:lpstr>
      <vt:lpstr>Change in appraisal focus</vt:lpstr>
      <vt:lpstr>Improving the 1-2 care interface</vt:lpstr>
      <vt:lpstr>Support for Clusters</vt:lpstr>
      <vt:lpstr>Formalise supports for GPs</vt:lpstr>
      <vt:lpstr>Topics for discussion</vt:lpstr>
      <vt:lpstr>A National Conversation </vt:lpstr>
      <vt:lpstr>Slide 29</vt:lpstr>
      <vt:lpstr>Question 1:</vt:lpstr>
      <vt:lpstr>Or put another way…</vt:lpstr>
      <vt:lpstr>Question 2:</vt:lpstr>
      <vt:lpstr>Slide 33</vt:lpstr>
      <vt:lpstr>RCGP Tracking survey 2018</vt:lpstr>
      <vt:lpstr>RCGP engagement</vt:lpstr>
      <vt:lpstr>Letter to JF</vt:lpstr>
      <vt:lpstr>Personalising Realistic Medicine</vt:lpstr>
      <vt:lpstr>Practices can’t do it alone…</vt:lpstr>
      <vt:lpstr>Levels of engagement</vt:lpstr>
      <vt:lpstr>The Leith Agency</vt:lpstr>
      <vt:lpstr>Slide 41</vt:lpstr>
    </vt:vector>
  </TitlesOfParts>
  <Company>RCGP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Setting a Direction</dc:title>
  <dc:creator>Kelly Jeffreys</dc:creator>
  <cp:lastModifiedBy>Nicola Smith</cp:lastModifiedBy>
  <cp:revision>415</cp:revision>
  <cp:lastPrinted>2018-04-12T16:57:35Z</cp:lastPrinted>
  <dcterms:created xsi:type="dcterms:W3CDTF">2012-12-04T21:14:26Z</dcterms:created>
  <dcterms:modified xsi:type="dcterms:W3CDTF">2020-03-10T12:38:40Z</dcterms:modified>
</cp:coreProperties>
</file>