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0" r:id="rId3"/>
    <p:sldId id="271" r:id="rId4"/>
    <p:sldId id="260" r:id="rId5"/>
    <p:sldId id="269" r:id="rId6"/>
    <p:sldId id="257" r:id="rId7"/>
    <p:sldId id="258" r:id="rId8"/>
    <p:sldId id="259" r:id="rId9"/>
    <p:sldId id="263" r:id="rId10"/>
    <p:sldId id="262" r:id="rId11"/>
    <p:sldId id="261" r:id="rId12"/>
    <p:sldId id="264" r:id="rId13"/>
    <p:sldId id="273" r:id="rId14"/>
    <p:sldId id="265" r:id="rId15"/>
    <p:sldId id="266" r:id="rId16"/>
    <p:sldId id="267" r:id="rId17"/>
    <p:sldId id="26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0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6815E6-6ED3-4184-BEA0-66F4D4218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D17EC6-184D-4A60-8EDD-FF4D6F183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E4D77E-2044-44A3-A586-B39018CC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044-8977-473C-89C2-74AF0DC6CF30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4F18E3-24C6-499B-8CE7-BA4AAE8F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A22381-379C-44F7-B3D9-DD9D62F0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5D1-ADA5-4703-A41D-238A753746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783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CF93E3-FDEA-4456-A30A-5A271164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72ABE3-48A3-43F3-9DB5-8334BF0A5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D2179C-B92D-4DEB-BA96-FD20BC1D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044-8977-473C-89C2-74AF0DC6CF30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9F00F-7F66-41F1-87D0-ED60B072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2A32F0-90B3-4CB2-A024-BBB263A1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5D1-ADA5-4703-A41D-238A753746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369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6BD1B0-5C93-42BE-8B16-6E31A6ECE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87B0E8-1878-4405-B4EB-361C7705F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A47F8B-53F4-447D-9D02-1659CD89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044-8977-473C-89C2-74AF0DC6CF30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5D5EF0-FE1D-4AB0-B237-116EDDAB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35E0E-87B6-4CDF-AD4B-30B03530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5D1-ADA5-4703-A41D-238A753746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30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5D9BA-0500-4B66-B561-A1CFB0E2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9C1250-EDB5-4346-9653-8DEFF4440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3ABAD2-8C17-411D-A388-B4C2AC04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044-8977-473C-89C2-74AF0DC6CF30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2F3811-BE33-4916-AF25-AC8B81C5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F1CD5-46FA-4D27-9485-206BA603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5D1-ADA5-4703-A41D-238A753746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27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BFBE0-43DB-447F-9A25-B6712604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E128C0-B011-4317-B4A0-F31E02197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C87BB8-E8F1-4355-B590-C8D7B2ED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044-8977-473C-89C2-74AF0DC6CF30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B871A0-90E4-430E-A158-30040E49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1E3B77-B8A1-466E-BB7C-1EECB5F6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5D1-ADA5-4703-A41D-238A753746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918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D532C-65AB-4921-8C10-AE784821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C56162-AB96-4FD5-83E2-7116B3CE5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578B9B-13A2-419D-8F1B-EC55ECF0C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6ADEA8-5676-45FD-80EB-CF5737BA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044-8977-473C-89C2-74AF0DC6CF30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9CE7F0-F79A-4A79-8EB5-97D4D01B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F79381-259D-4B97-8CB5-829CD02B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5D1-ADA5-4703-A41D-238A753746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260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E732DD-C90B-48D9-98AA-109D5770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D91EB2-0239-47B5-BC5C-64088689F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8DB86E-FEA6-4C96-B35F-C282CED0A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EFF9CE-B8F1-4628-9BF6-DCA0837CF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F93EBD-9974-4300-849F-A29AD8B16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FD83BC5-29B9-4169-87C6-558A972D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044-8977-473C-89C2-74AF0DC6CF30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0E673D3-454C-469A-AEC1-0FEED5D8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52782F1-822D-40BE-95CB-5D85EBA1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5D1-ADA5-4703-A41D-238A753746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353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C6AA2-C3EE-4D36-AA24-41BE14F7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BD7AD6-ADF8-407F-AEE4-4576F5F4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044-8977-473C-89C2-74AF0DC6CF30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AB9DCF-1F47-4B0A-A7E2-CAD77535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D3601A-2892-494D-BA71-3917AC0F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5D1-ADA5-4703-A41D-238A753746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199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95983E8-4489-4455-8CF9-39DBE1C8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044-8977-473C-89C2-74AF0DC6CF30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F2FE53-9F37-4132-A06C-F1D8642F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524E67-BF16-4903-AB1E-EE812E49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5D1-ADA5-4703-A41D-238A753746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072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05FF9-9139-47F2-B352-C50F1DC9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784B2B-54D6-4305-8545-6A677821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3ED616-7562-41F7-9507-7A4678B8C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97FF79-B85E-47D1-B85F-E1620D4F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044-8977-473C-89C2-74AF0DC6CF30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2D73BB-F3C3-4C55-A685-D3826EC1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160FC4-BA1E-49DC-B06B-2574B4CE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5D1-ADA5-4703-A41D-238A753746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099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746607-736A-4912-8D9B-57ACB3EC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71C6F9-985A-41FB-B9F1-70F97F85C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FB5727-0D5B-4123-B6B2-E3DB4FBCA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7B91DA-CF18-4394-82BF-C32298D6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044-8977-473C-89C2-74AF0DC6CF30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98D1E6-EF3F-4059-BC6C-047FBAE4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746276-3323-4C6A-AA29-A4B46B02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5D1-ADA5-4703-A41D-238A753746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687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09111E-976F-4244-B69C-1B1A3125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F8205C-7971-4B0F-8983-EFB9307E8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CB6B6-0699-482C-A07C-FC83D6470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044-8977-473C-89C2-74AF0DC6CF30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7719C3-DE8D-4D4F-9FEE-2DD076E05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4ECC3-1348-49C1-BCC8-7B1A36797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DD5D1-ADA5-4703-A41D-238A753746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477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inform/msk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isory.com/daily-briefing/2016/04/12/berwic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DEC93-1A79-4BC3-BB98-C9637D9D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Practice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2B20C40-47FD-489F-8EF9-40C515AA7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0058" y="1825625"/>
            <a:ext cx="7337266" cy="4351338"/>
          </a:xfrm>
        </p:spPr>
      </p:pic>
    </p:spTree>
    <p:extLst>
      <p:ext uri="{BB962C8B-B14F-4D97-AF65-F5344CB8AC3E}">
        <p14:creationId xmlns:p14="http://schemas.microsoft.com/office/powerpoint/2010/main" xmlns="" val="40699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9F08C-AF95-4394-8D7F-D0A94A2B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Pharmacotherapy Service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5EB5BBB-C92C-4EDA-B32C-9796EE3943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80539"/>
            <a:ext cx="5181600" cy="344151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6F929D-6889-46C1-B037-F1FA3AD360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HSCP/NHS Board Service </a:t>
            </a:r>
          </a:p>
          <a:p>
            <a:pPr marL="0" indent="0">
              <a:buNone/>
            </a:pPr>
            <a:r>
              <a:rPr lang="en-GB" dirty="0"/>
              <a:t>•  Repeat prescribing, serial prescribing, ‘specials’, shortages </a:t>
            </a:r>
          </a:p>
          <a:p>
            <a:pPr marL="0" indent="0">
              <a:buNone/>
            </a:pPr>
            <a:r>
              <a:rPr lang="en-GB" dirty="0"/>
              <a:t>• Medication and polypharmacy reviews. </a:t>
            </a:r>
          </a:p>
          <a:p>
            <a:pPr marL="0" indent="0">
              <a:buNone/>
            </a:pPr>
            <a:r>
              <a:rPr lang="en-GB" dirty="0"/>
              <a:t>• Medicines reconciliation </a:t>
            </a:r>
          </a:p>
          <a:p>
            <a:pPr marL="0" indent="0">
              <a:buNone/>
            </a:pPr>
            <a:r>
              <a:rPr lang="en-GB" dirty="0"/>
              <a:t>• Medication enquiries </a:t>
            </a:r>
          </a:p>
          <a:p>
            <a:pPr marL="0" indent="0">
              <a:buNone/>
            </a:pPr>
            <a:r>
              <a:rPr lang="en-GB" dirty="0"/>
              <a:t>•  Monitoring lab results for high risk medicines </a:t>
            </a:r>
          </a:p>
        </p:txBody>
      </p:sp>
    </p:spTree>
    <p:extLst>
      <p:ext uri="{BB962C8B-B14F-4D97-AF65-F5344CB8AC3E}">
        <p14:creationId xmlns:p14="http://schemas.microsoft.com/office/powerpoint/2010/main" xmlns="" val="372716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4CD480-FBAF-4A0F-86B2-42B7FA79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Community Treatment &amp; Care Services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1A2DF7F-EFFF-409C-84E3-53778DC813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15412"/>
            <a:ext cx="5181600" cy="355496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A98E7D-DB46-4CF1-88F6-BC559B3407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HSCP/NHS Board Service </a:t>
            </a:r>
          </a:p>
          <a:p>
            <a:r>
              <a:rPr lang="en-US" dirty="0"/>
              <a:t>Management of minor injuries and dressings, phlebotomy, ear syringing, suture removal </a:t>
            </a:r>
          </a:p>
          <a:p>
            <a:pPr marL="0" indent="0">
              <a:buNone/>
            </a:pPr>
            <a:r>
              <a:rPr lang="en-US" dirty="0"/>
              <a:t>•  Chronic disease monitoring –   routine checks, and related data collection </a:t>
            </a:r>
          </a:p>
          <a:p>
            <a:pPr marL="0" indent="0">
              <a:buNone/>
            </a:pPr>
            <a:r>
              <a:rPr lang="en-US" dirty="0"/>
              <a:t>•  Screening test results will go directly to requesting physician </a:t>
            </a:r>
          </a:p>
          <a:p>
            <a:pPr marL="0" indent="0">
              <a:buNone/>
            </a:pPr>
            <a:r>
              <a:rPr lang="en-US" dirty="0"/>
              <a:t>•  Monitoring lab results to pharmacist/general practice nurse </a:t>
            </a:r>
          </a:p>
          <a:p>
            <a:pPr marL="0" indent="0">
              <a:buNone/>
            </a:pPr>
            <a:r>
              <a:rPr lang="en-US" dirty="0"/>
              <a:t>• Carrying out requests from secondary care</a:t>
            </a:r>
          </a:p>
          <a:p>
            <a:pPr marL="0" indent="0">
              <a:buNone/>
            </a:pPr>
            <a:r>
              <a:rPr lang="en-US" dirty="0"/>
              <a:t>THE MODERN OUT-PATIENT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8610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092C3-33E2-4C9D-9117-D87DF0DA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Urgent Care Services 2021   24/7 – in hours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38CB98C-CBD7-4ED7-8007-EE2B4FAE40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59429"/>
            <a:ext cx="5181600" cy="388329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F9C023-F236-4E93-958A-8CF18B86D7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HSCP/NHS Board Service </a:t>
            </a:r>
          </a:p>
          <a:p>
            <a:pPr marL="0" indent="0">
              <a:buNone/>
            </a:pPr>
            <a:r>
              <a:rPr lang="en-US" dirty="0"/>
              <a:t>•  Assess and treat urgent and emergency care presentations </a:t>
            </a:r>
          </a:p>
          <a:p>
            <a:pPr marL="0" indent="0">
              <a:buNone/>
            </a:pPr>
            <a:r>
              <a:rPr lang="en-US" dirty="0"/>
              <a:t>• Home visits </a:t>
            </a:r>
          </a:p>
          <a:p>
            <a:pPr marL="0" indent="0">
              <a:buNone/>
            </a:pPr>
            <a:r>
              <a:rPr lang="en-US" dirty="0"/>
              <a:t>• Falls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F55530A4-06E0-4AD7-BA60-F3B317104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111829"/>
            <a:ext cx="5181600" cy="38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72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90078-6080-41C4-9747-41724C54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Unscheduled Care Services 2018 – ( OOH)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4CD2ED2-7836-4389-9AAF-7C15F38BB9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159861"/>
            <a:ext cx="5181600" cy="368286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AB460D-0131-4923-9883-2DBED03531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GP is a 24/7 service</a:t>
            </a:r>
          </a:p>
          <a:p>
            <a:r>
              <a:rPr lang="en-GB" dirty="0"/>
              <a:t>No contractual obligation to work 24/7 but professional responsibilities</a:t>
            </a:r>
          </a:p>
          <a:p>
            <a:r>
              <a:rPr lang="en-GB" dirty="0"/>
              <a:t>Well resourced MDT similar to in hours model with skill mix</a:t>
            </a:r>
          </a:p>
          <a:p>
            <a:r>
              <a:rPr lang="en-GB" dirty="0"/>
              <a:t>More GPs choosing to work OOH as in hours work becomes sustainable</a:t>
            </a:r>
          </a:p>
          <a:p>
            <a:r>
              <a:rPr lang="en-GB" dirty="0"/>
              <a:t>Lothian LMC represents GPs working in and out of hours</a:t>
            </a:r>
          </a:p>
        </p:txBody>
      </p:sp>
    </p:spTree>
    <p:extLst>
      <p:ext uri="{BB962C8B-B14F-4D97-AF65-F5344CB8AC3E}">
        <p14:creationId xmlns:p14="http://schemas.microsoft.com/office/powerpoint/2010/main" xmlns="" val="104905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4B67A-E7B0-418C-B6C3-B06756B3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Acute musculoskeletal services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47C93BC-04B3-4928-BACB-3673165A09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78090"/>
            <a:ext cx="5181600" cy="384421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360B59-4EC9-46DA-82B0-1EDED23D31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HSCP/NHS Board Service </a:t>
            </a:r>
          </a:p>
          <a:p>
            <a:pPr marL="0" indent="0">
              <a:buNone/>
            </a:pPr>
            <a:r>
              <a:rPr lang="en-US" dirty="0"/>
              <a:t>•  Acute musculoskeletal physiotherapy services </a:t>
            </a:r>
          </a:p>
          <a:p>
            <a:pPr marL="0" indent="0">
              <a:buNone/>
            </a:pPr>
            <a:r>
              <a:rPr lang="en-US" dirty="0"/>
              <a:t>• MUST SIGNPOST to SELF - CARE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www.nhsinform/msk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GB" dirty="0"/>
              <a:t>Significant demand met by private 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183059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13AA1-469C-4950-9BE4-068F8184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 / Link Worker Services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4E57EA9-809D-4F94-B6B4-1D8973D741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412" y="2118049"/>
            <a:ext cx="4829175" cy="368347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243633-0B18-44A1-AA2E-B4B722711E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HSCP/NHS Board Service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 Hope, purpose and meaning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Community mental health services </a:t>
            </a:r>
          </a:p>
          <a:p>
            <a:pPr marL="0" indent="0">
              <a:buNone/>
            </a:pPr>
            <a:r>
              <a:rPr lang="en-US" dirty="0"/>
              <a:t>• Community link </a:t>
            </a:r>
            <a:r>
              <a:rPr lang="en-US"/>
              <a:t>worker services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Appropriate use of Action 15 resource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13953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BCE8B6-7228-40BC-B973-FF4FF12E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Vaccination Services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BA3A931-9335-489A-A9A3-3587FDF55B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168303"/>
            <a:ext cx="5181600" cy="360734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20CF6D-B309-4B48-9D4E-03984AB009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HSCP/NHS Board Service </a:t>
            </a:r>
          </a:p>
          <a:p>
            <a:pPr marL="0" indent="0">
              <a:buNone/>
            </a:pPr>
            <a:r>
              <a:rPr lang="en-US" dirty="0"/>
              <a:t>•  Provide all vaccinations previously provided by GP practices.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sz="2400" dirty="0"/>
              <a:t>Travel vaccines and travel health advice (self funded / not for profit)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48812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DF748D-C006-4DAB-8BA3-65776296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Practice team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E4BE626-F7AF-4FF5-A4E7-7B2122E19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348784"/>
            <a:ext cx="5181600" cy="330502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9C086F76-C77E-4F83-9AE8-A5CA308F28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3355" y="2348784"/>
            <a:ext cx="4114800" cy="3305020"/>
          </a:xfrm>
        </p:spPr>
      </p:pic>
    </p:spTree>
    <p:extLst>
      <p:ext uri="{BB962C8B-B14F-4D97-AF65-F5344CB8AC3E}">
        <p14:creationId xmlns:p14="http://schemas.microsoft.com/office/powerpoint/2010/main" xmlns="" val="942875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605AB-EB3D-4681-87D3-DD1AADD9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important team members………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49AE8BE-3E83-481C-89B7-B869BE11D8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61039"/>
            <a:ext cx="5181600" cy="408051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208B7C-9B14-40AE-8251-DE4B31AA51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People (formerly known as patients)</a:t>
            </a:r>
          </a:p>
          <a:p>
            <a:r>
              <a:rPr lang="en-GB" dirty="0"/>
              <a:t>Self care</a:t>
            </a:r>
          </a:p>
          <a:p>
            <a:r>
              <a:rPr lang="en-GB" dirty="0"/>
              <a:t>House of Care approach</a:t>
            </a:r>
          </a:p>
          <a:p>
            <a:r>
              <a:rPr lang="en-GB" dirty="0"/>
              <a:t>Reducing demand through improved Health literacy</a:t>
            </a:r>
          </a:p>
        </p:txBody>
      </p:sp>
    </p:spTree>
    <p:extLst>
      <p:ext uri="{BB962C8B-B14F-4D97-AF65-F5344CB8AC3E}">
        <p14:creationId xmlns:p14="http://schemas.microsoft.com/office/powerpoint/2010/main" xmlns="" val="417620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78FF773-0C90-4685-9B8E-8187D66B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Values – Era 3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7387B12-84DD-48BD-BF6C-642683126F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4"/>
            <a:ext cx="5181600" cy="418328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7A0037-0117-45B7-AC9F-FA98B7B516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is intended that GPs will become better embedded in HSCPs as senior clinical leaders working in collaboratively with managers to achieve better outcomes for patients.</a:t>
            </a:r>
          </a:p>
          <a:p>
            <a:r>
              <a:rPr lang="en-US" dirty="0"/>
              <a:t>Don Berwick’s concept of the need to move to an Era 3 of medicine was a guiding touchstone during the negotiations.</a:t>
            </a:r>
          </a:p>
          <a:p>
            <a:r>
              <a:rPr lang="en-US" dirty="0"/>
              <a:t>  </a:t>
            </a:r>
            <a:r>
              <a:rPr lang="en-US" dirty="0">
                <a:hlinkClick r:id="rId3"/>
              </a:rPr>
              <a:t>https://www.advisory.com/daily-briefing/2016/04/12/berwick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4617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A9FD3-AF12-4297-AA29-88BFAE2E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Values – Realistic Medicine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C87A884-B0BA-4E58-BB88-8B1C4E4D18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7"/>
            <a:ext cx="5181600" cy="44208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A2B7D2-366C-4B9C-A2A7-07403F204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7"/>
            <a:ext cx="5181600" cy="4486276"/>
          </a:xfrm>
        </p:spPr>
        <p:txBody>
          <a:bodyPr>
            <a:normAutofit/>
          </a:bodyPr>
          <a:lstStyle/>
          <a:p>
            <a:r>
              <a:rPr lang="en-US" dirty="0"/>
              <a:t> Rather than do 'era 2' tick box management we wish to grow professionalism. As GPs we need to question variation in practice and reduce waste and harm. </a:t>
            </a:r>
          </a:p>
          <a:p>
            <a:endParaRPr lang="en-US" dirty="0"/>
          </a:p>
          <a:p>
            <a:r>
              <a:rPr lang="en-US" dirty="0"/>
              <a:t>Important role of practice &amp; cluster quality leads</a:t>
            </a:r>
          </a:p>
        </p:txBody>
      </p:sp>
    </p:spTree>
    <p:extLst>
      <p:ext uri="{BB962C8B-B14F-4D97-AF65-F5344CB8AC3E}">
        <p14:creationId xmlns:p14="http://schemas.microsoft.com/office/powerpoint/2010/main" xmlns="" val="99232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CB41E-C305-481D-818B-C00FCECD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Premises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897620C2-04D5-477F-8F4F-C225C523C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2018 partners buy in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8A34917F-961B-473A-B76B-06AF08875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Future -  Remove ownership responsibility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EE15009E-392F-47C4-A101-32D007FF32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4549" y="2602587"/>
            <a:ext cx="5183188" cy="3587076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xmlns="" id="{34112AB2-63B5-46F7-ACD0-BCBB0C9F9A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308" y="2505075"/>
            <a:ext cx="4918746" cy="3684588"/>
          </a:xfrm>
        </p:spPr>
      </p:pic>
    </p:spTree>
    <p:extLst>
      <p:ext uri="{BB962C8B-B14F-4D97-AF65-F5344CB8AC3E}">
        <p14:creationId xmlns:p14="http://schemas.microsoft.com/office/powerpoint/2010/main" xmlns="" val="130401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30C2204-595E-4606-BD6E-ADADEF65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Practice in Lothian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01D9824C-16E3-48D7-AA0B-07B9A09785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59429"/>
            <a:ext cx="5181600" cy="3769065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6C58F06-1912-484C-9AA8-0D989E4DE3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Partnership model remains</a:t>
            </a:r>
          </a:p>
          <a:p>
            <a:pPr marL="0" indent="0">
              <a:buNone/>
            </a:pPr>
            <a:r>
              <a:rPr lang="en-US" dirty="0"/>
              <a:t>General practitioners Independent contractor – based in the practice </a:t>
            </a:r>
          </a:p>
          <a:p>
            <a:pPr marL="0" indent="0">
              <a:buNone/>
            </a:pPr>
            <a:r>
              <a:rPr lang="en-US" dirty="0"/>
              <a:t>•  Leading practice team / </a:t>
            </a:r>
          </a:p>
          <a:p>
            <a:pPr marL="0" indent="0">
              <a:buNone/>
            </a:pPr>
            <a:r>
              <a:rPr lang="en-US" dirty="0"/>
              <a:t>    training/mentoring/supervision</a:t>
            </a:r>
          </a:p>
          <a:p>
            <a:pPr marL="0" indent="0">
              <a:buNone/>
            </a:pPr>
            <a:r>
              <a:rPr lang="en-US" dirty="0"/>
              <a:t>• Leading clusters </a:t>
            </a:r>
          </a:p>
          <a:p>
            <a:pPr marL="0" indent="0">
              <a:buNone/>
            </a:pPr>
            <a:r>
              <a:rPr lang="en-US" dirty="0"/>
              <a:t>• Influencing local system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5709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246DC-F7E0-4A0E-B04D-72C9BEAF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Expert Medical Generalist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CF8286-D7ED-4C44-B0FA-3911E81E3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•  Default responsibility for a reduced number of primary medical services </a:t>
            </a:r>
          </a:p>
          <a:p>
            <a:pPr marL="0" indent="0">
              <a:buNone/>
            </a:pPr>
            <a:r>
              <a:rPr lang="en-US" dirty="0"/>
              <a:t>•  Undifferentiated presentations- patients who are ill/believe themselves to be ill, who require diagnosis and cannot choose to see other health professionals </a:t>
            </a:r>
          </a:p>
          <a:p>
            <a:pPr marL="0" indent="0">
              <a:buNone/>
            </a:pPr>
            <a:r>
              <a:rPr lang="en-US" dirty="0"/>
              <a:t>•  Complex care - including more time with patients who have more than one diagnosis or medical issue </a:t>
            </a:r>
          </a:p>
          <a:p>
            <a:pPr marL="0" indent="0">
              <a:buNone/>
            </a:pPr>
            <a:r>
              <a:rPr lang="en-US" dirty="0"/>
              <a:t>•  Clinical leadership of extended primary care team to improve patient outcomes </a:t>
            </a:r>
          </a:p>
          <a:p>
            <a:pPr marL="0" indent="0">
              <a:buNone/>
            </a:pPr>
            <a:r>
              <a:rPr lang="en-US" dirty="0"/>
              <a:t>•  Fewer home visits but more complex and often as part of team assessment and support </a:t>
            </a:r>
          </a:p>
          <a:p>
            <a:pPr marL="0" indent="0">
              <a:buNone/>
            </a:pPr>
            <a:r>
              <a:rPr lang="en-US" dirty="0"/>
              <a:t>• Oversight of chronic disease management </a:t>
            </a:r>
          </a:p>
          <a:p>
            <a:pPr marL="0" indent="0">
              <a:buNone/>
            </a:pPr>
            <a:r>
              <a:rPr lang="en-US" dirty="0"/>
              <a:t>•  Reduced volumes of </a:t>
            </a:r>
            <a:r>
              <a:rPr lang="en-US" dirty="0" err="1"/>
              <a:t>Docman</a:t>
            </a:r>
            <a:r>
              <a:rPr lang="en-US" dirty="0"/>
              <a:t> – outpatient and self-ordered test results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618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B5F7535-90A6-4EB1-8E13-2D35615C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Practice Nurses 2021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3C0F715-0E1D-4119-A66E-9D74C0C28F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9"/>
            <a:ext cx="4862804" cy="390767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99AD09-3713-4894-BD0D-945BF0F7F6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Employed by the practice </a:t>
            </a:r>
          </a:p>
          <a:p>
            <a:pPr marL="0" indent="0">
              <a:buNone/>
            </a:pPr>
            <a:r>
              <a:rPr lang="en-US" dirty="0"/>
              <a:t>• Chronic disease management </a:t>
            </a:r>
          </a:p>
          <a:p>
            <a:pPr marL="0" indent="0">
              <a:buNone/>
            </a:pPr>
            <a:r>
              <a:rPr lang="en-US" dirty="0"/>
              <a:t>• Supporting GP to deliver care   planning </a:t>
            </a:r>
          </a:p>
          <a:p>
            <a:pPr marL="0" indent="0">
              <a:buNone/>
            </a:pPr>
            <a:r>
              <a:rPr lang="en-US" dirty="0"/>
              <a:t>• Monitoring lab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2797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5905A-F219-40D8-84D3-CB6E07F1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Receptionists / administrators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1059C65-FEDE-46A4-8617-CFCD35BD65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99283"/>
            <a:ext cx="5181600" cy="420402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9BDD0D-DEE1-49B3-B365-6CAD1D4F9B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Employed by the practice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Organising</a:t>
            </a:r>
            <a:r>
              <a:rPr lang="en-US" dirty="0"/>
              <a:t> patient appointments </a:t>
            </a:r>
          </a:p>
          <a:p>
            <a:pPr marL="0" indent="0">
              <a:buNone/>
            </a:pPr>
            <a:r>
              <a:rPr lang="en-US" dirty="0"/>
              <a:t>•  Signposting patients with information on available services </a:t>
            </a:r>
          </a:p>
          <a:p>
            <a:pPr marL="0" indent="0">
              <a:buNone/>
            </a:pPr>
            <a:r>
              <a:rPr lang="en-US" dirty="0"/>
              <a:t>•  Managing communications to/from the practice </a:t>
            </a:r>
          </a:p>
          <a:p>
            <a:pPr marL="0" indent="0">
              <a:buNone/>
            </a:pPr>
            <a:r>
              <a:rPr lang="en-US" dirty="0"/>
              <a:t>• Managing prescription requests/enquires </a:t>
            </a:r>
          </a:p>
          <a:p>
            <a:pPr marL="0" indent="0">
              <a:buNone/>
            </a:pPr>
            <a:r>
              <a:rPr lang="en-US" dirty="0"/>
              <a:t>• Operating call/recall systems </a:t>
            </a:r>
          </a:p>
          <a:p>
            <a:pPr marL="0" indent="0">
              <a:buNone/>
            </a:pPr>
            <a:r>
              <a:rPr lang="en-US" dirty="0"/>
              <a:t>• Administration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797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A4873-2D47-4298-8EB1-9239484C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Pharmacy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B105142-6E53-4F58-9D35-826F0B5321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22107"/>
            <a:ext cx="5181600" cy="414279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9D23B6-EA47-4C35-8B25-1A665D8BDB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Separate Contract status</a:t>
            </a:r>
          </a:p>
          <a:p>
            <a:r>
              <a:rPr lang="en-GB" dirty="0"/>
              <a:t>Minor ailments</a:t>
            </a:r>
          </a:p>
          <a:p>
            <a:r>
              <a:rPr lang="en-GB" dirty="0"/>
              <a:t>Chronic medication service</a:t>
            </a:r>
          </a:p>
          <a:p>
            <a:r>
              <a:rPr lang="en-GB" dirty="0"/>
              <a:t>Dispensing</a:t>
            </a:r>
          </a:p>
          <a:p>
            <a:r>
              <a:rPr lang="en-GB" dirty="0"/>
              <a:t>Signposting / self care advice</a:t>
            </a:r>
          </a:p>
        </p:txBody>
      </p:sp>
    </p:spTree>
    <p:extLst>
      <p:ext uri="{BB962C8B-B14F-4D97-AF65-F5344CB8AC3E}">
        <p14:creationId xmlns:p14="http://schemas.microsoft.com/office/powerpoint/2010/main" xmlns="" val="2848957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356</TotalTime>
  <Words>577</Words>
  <Application>Microsoft Office PowerPoint</Application>
  <PresentationFormat>Custom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General Practice 2021</vt:lpstr>
      <vt:lpstr>Values – Era 3</vt:lpstr>
      <vt:lpstr>Values – Realistic Medicine</vt:lpstr>
      <vt:lpstr>Premises</vt:lpstr>
      <vt:lpstr>General Practice in Lothian</vt:lpstr>
      <vt:lpstr>The Expert Medical Generalist 2021</vt:lpstr>
      <vt:lpstr>General Practice Nurses 2021</vt:lpstr>
      <vt:lpstr>Medical Receptionists / administrators 2021</vt:lpstr>
      <vt:lpstr>Community Pharmacy</vt:lpstr>
      <vt:lpstr>Pharmacotherapy Service 2021</vt:lpstr>
      <vt:lpstr>Community Treatment &amp; Care Services 2021</vt:lpstr>
      <vt:lpstr>Urgent Care Services 2021   24/7 – in hours</vt:lpstr>
      <vt:lpstr>Unscheduled Care Services 2018 – ( OOH)</vt:lpstr>
      <vt:lpstr>Acute musculoskeletal services 2021</vt:lpstr>
      <vt:lpstr>Mental Health / Link Worker Services 2021</vt:lpstr>
      <vt:lpstr>Vaccination Services 2021</vt:lpstr>
      <vt:lpstr>General Practice team 2021</vt:lpstr>
      <vt:lpstr>Most important team members………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Practice 2021</dc:title>
  <dc:creator>Drummond</dc:creator>
  <cp:lastModifiedBy>Nicola Smith</cp:lastModifiedBy>
  <cp:revision>23</cp:revision>
  <dcterms:created xsi:type="dcterms:W3CDTF">2018-09-26T07:43:42Z</dcterms:created>
  <dcterms:modified xsi:type="dcterms:W3CDTF">2020-02-27T10:40:29Z</dcterms:modified>
</cp:coreProperties>
</file>